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60" r:id="rId4"/>
    <p:sldId id="261" r:id="rId5"/>
    <p:sldId id="273" r:id="rId6"/>
    <p:sldId id="262" r:id="rId7"/>
    <p:sldId id="263" r:id="rId8"/>
    <p:sldId id="264" r:id="rId9"/>
    <p:sldId id="266" r:id="rId10"/>
    <p:sldId id="265" r:id="rId11"/>
    <p:sldId id="267" r:id="rId12"/>
    <p:sldId id="272"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6300"/>
    <a:srgbClr val="BFE5A5"/>
    <a:srgbClr val="6BB8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2" autoAdjust="0"/>
    <p:restoredTop sz="94660"/>
  </p:normalViewPr>
  <p:slideViewPr>
    <p:cSldViewPr snapToGrid="0">
      <p:cViewPr varScale="1">
        <p:scale>
          <a:sx n="90" d="100"/>
          <a:sy n="90" d="100"/>
        </p:scale>
        <p:origin x="3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4CA63C-D24D-4486-9FA5-8A055FD6DE21}" type="datetimeFigureOut">
              <a:rPr lang="en-GB" smtClean="0"/>
              <a:t>19/04/2026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D75F15-47C0-4272-BDFB-C6DF18BD36C8}" type="slidenum">
              <a:rPr lang="en-GB" smtClean="0"/>
              <a:t>‹#›</a:t>
            </a:fld>
            <a:endParaRPr lang="en-GB"/>
          </a:p>
        </p:txBody>
      </p:sp>
    </p:spTree>
    <p:extLst>
      <p:ext uri="{BB962C8B-B14F-4D97-AF65-F5344CB8AC3E}">
        <p14:creationId xmlns:p14="http://schemas.microsoft.com/office/powerpoint/2010/main" val="2326844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9B216-0CB2-D593-5DBF-31FCD570CC8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87E9EE1-36C7-F673-2367-0130D5675E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8210D80-843D-C2BD-F6F9-AA82A06D257C}"/>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5" name="Footer Placeholder 4">
            <a:extLst>
              <a:ext uri="{FF2B5EF4-FFF2-40B4-BE49-F238E27FC236}">
                <a16:creationId xmlns:a16="http://schemas.microsoft.com/office/drawing/2014/main" id="{A8761A8A-C1C7-BDF4-F3B4-49DEC860E4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C4BB29-5D08-2883-E1FD-98700A6C5E67}"/>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2240233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60372-5782-E73D-164E-962F3939C7B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E52F95-5629-CA41-9977-7B2D37FE593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E9B5E8-02C7-F94F-D5B5-A2DF5DF150A4}"/>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5" name="Footer Placeholder 4">
            <a:extLst>
              <a:ext uri="{FF2B5EF4-FFF2-40B4-BE49-F238E27FC236}">
                <a16:creationId xmlns:a16="http://schemas.microsoft.com/office/drawing/2014/main" id="{AACC4F46-4898-B919-89F7-01549977D7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13EDA2-8C05-3634-BDCC-14720662087F}"/>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334645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178F42-43B6-D44C-CCB0-4FCF6D525C5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E2A63E-278B-5189-D7DB-9A7C4AEF93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3DC58C-D1B2-B64A-B5FF-5C544B8D85D8}"/>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5" name="Footer Placeholder 4">
            <a:extLst>
              <a:ext uri="{FF2B5EF4-FFF2-40B4-BE49-F238E27FC236}">
                <a16:creationId xmlns:a16="http://schemas.microsoft.com/office/drawing/2014/main" id="{AF3BBDE0-9A3F-3A42-6BEC-58507F2242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8618D4-E731-E25A-AE8D-7B446A7B21D9}"/>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131781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738B6-C96C-DBBE-28A5-4A74A4189D7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9244644-D4DA-A72D-BD0A-8B46E36FEB3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C6DB995-5EA5-EEDC-9906-4163561BC704}"/>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5" name="Footer Placeholder 4">
            <a:extLst>
              <a:ext uri="{FF2B5EF4-FFF2-40B4-BE49-F238E27FC236}">
                <a16:creationId xmlns:a16="http://schemas.microsoft.com/office/drawing/2014/main" id="{6AE24A01-8DCA-4226-EFCA-BC17E4FDBF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C4EFF8-BF0A-E591-166C-76E84E8DF531}"/>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408851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1F2C2-7E1C-5773-C2F3-5FE1923205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4B04BC1-1C8D-B718-7479-4AA971321D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DF707D-CBC8-F7BD-3543-26B916523759}"/>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5" name="Footer Placeholder 4">
            <a:extLst>
              <a:ext uri="{FF2B5EF4-FFF2-40B4-BE49-F238E27FC236}">
                <a16:creationId xmlns:a16="http://schemas.microsoft.com/office/drawing/2014/main" id="{5D80B5D5-E1FC-9166-42EF-18F21414BF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E54AD6-96BD-2BC0-D570-A9C4C20D454C}"/>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862355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24C09-00A7-CAFF-3311-C36B67B8666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A77902E-CCA9-BBAE-1546-A3172B7B205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28CEB34-AD8C-ADC5-7FF5-EF95B6ED024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7F697D4-4D87-60D0-1721-BFB7EB4535C3}"/>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6" name="Footer Placeholder 5">
            <a:extLst>
              <a:ext uri="{FF2B5EF4-FFF2-40B4-BE49-F238E27FC236}">
                <a16:creationId xmlns:a16="http://schemas.microsoft.com/office/drawing/2014/main" id="{B42A0D34-8B51-CF6D-DD0E-BF3D4E1F5E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CAEDBC-36D1-A2B4-30F8-6E61A3823FAB}"/>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259607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8A5C8-0167-696C-EE33-E7F4A049CB3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E8E486C-E0DC-C5F4-8FCD-58687D329A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399FA4-0D10-4B9C-9E37-BEE9DDC04A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6B9D074-841C-3A5D-D49C-267156468B1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4CEAED-664D-D6CE-8322-9D9EC0E344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2144710-6201-3AEB-AB28-DB345EE69A5D}"/>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8" name="Footer Placeholder 7">
            <a:extLst>
              <a:ext uri="{FF2B5EF4-FFF2-40B4-BE49-F238E27FC236}">
                <a16:creationId xmlns:a16="http://schemas.microsoft.com/office/drawing/2014/main" id="{BC52F7CA-7047-FD63-CE0A-411951099E5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CFCF488-EEAE-D1B9-2A52-0C13A95E2408}"/>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2381538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BEE4B-4272-19F5-BB66-736F24F7DFF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EA27282-BD6D-EE72-5CE0-A3C07B554E37}"/>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4" name="Footer Placeholder 3">
            <a:extLst>
              <a:ext uri="{FF2B5EF4-FFF2-40B4-BE49-F238E27FC236}">
                <a16:creationId xmlns:a16="http://schemas.microsoft.com/office/drawing/2014/main" id="{88D3C1D8-D964-ED3D-C22C-58AC42FB434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24C4B96-E82B-F3DC-DC71-3D90BB2EBB74}"/>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1329945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8FF5F4-C2A4-BEFE-2F5A-A13E136EAE14}"/>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3" name="Footer Placeholder 2">
            <a:extLst>
              <a:ext uri="{FF2B5EF4-FFF2-40B4-BE49-F238E27FC236}">
                <a16:creationId xmlns:a16="http://schemas.microsoft.com/office/drawing/2014/main" id="{0D68FE2C-DB17-D013-3AE8-C5464D647C5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1D92B96-799F-7713-2909-3B49E0F82BCF}"/>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1249466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36D4C-5F92-B8E4-7E95-E9DC93ACF4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4C08CC1-CE86-D744-3ADF-F9B994328F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F46DEEC-8D55-5AD9-3138-65AEAB985A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1397D2-4EA1-F227-E1F4-048CB9CE67F2}"/>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6" name="Footer Placeholder 5">
            <a:extLst>
              <a:ext uri="{FF2B5EF4-FFF2-40B4-BE49-F238E27FC236}">
                <a16:creationId xmlns:a16="http://schemas.microsoft.com/office/drawing/2014/main" id="{281E5EAA-CE9C-C9ED-26C4-CDF16B5D64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B55590-6FE9-00DB-FACA-90FB1C2FA5A2}"/>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974052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83B88-620A-9F9F-212B-22E439C5BC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12841A0-33F4-D140-B499-8742727E13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EF9C2A-4F8B-D903-BDD4-8CE53601D9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2C998E-B189-7BF7-A3DB-1A6265AD2D82}"/>
              </a:ext>
            </a:extLst>
          </p:cNvPr>
          <p:cNvSpPr>
            <a:spLocks noGrp="1"/>
          </p:cNvSpPr>
          <p:nvPr>
            <p:ph type="dt" sz="half" idx="10"/>
          </p:nvPr>
        </p:nvSpPr>
        <p:spPr/>
        <p:txBody>
          <a:bodyPr/>
          <a:lstStyle/>
          <a:p>
            <a:fld id="{E4BC0621-1F52-4A86-B0D5-CBBBA7F7D84C}" type="datetimeFigureOut">
              <a:rPr lang="en-GB" smtClean="0"/>
              <a:t>19/04/2026</a:t>
            </a:fld>
            <a:endParaRPr lang="en-GB"/>
          </a:p>
        </p:txBody>
      </p:sp>
      <p:sp>
        <p:nvSpPr>
          <p:cNvPr id="6" name="Footer Placeholder 5">
            <a:extLst>
              <a:ext uri="{FF2B5EF4-FFF2-40B4-BE49-F238E27FC236}">
                <a16:creationId xmlns:a16="http://schemas.microsoft.com/office/drawing/2014/main" id="{0A57B33C-D3D2-70EF-2CF8-692305C6E9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C24A24C-A4A3-BEBC-74BC-0BE4AFE214FE}"/>
              </a:ext>
            </a:extLst>
          </p:cNvPr>
          <p:cNvSpPr>
            <a:spLocks noGrp="1"/>
          </p:cNvSpPr>
          <p:nvPr>
            <p:ph type="sldNum" sz="quarter" idx="12"/>
          </p:nvPr>
        </p:nvSpPr>
        <p:spPr/>
        <p:txBody>
          <a:bodyPr/>
          <a:lstStyle/>
          <a:p>
            <a:fld id="{82B0B648-058F-48AA-9345-A31AC39DCB10}" type="slidenum">
              <a:rPr lang="en-GB" smtClean="0"/>
              <a:t>‹#›</a:t>
            </a:fld>
            <a:endParaRPr lang="en-GB"/>
          </a:p>
        </p:txBody>
      </p:sp>
    </p:spTree>
    <p:extLst>
      <p:ext uri="{BB962C8B-B14F-4D97-AF65-F5344CB8AC3E}">
        <p14:creationId xmlns:p14="http://schemas.microsoft.com/office/powerpoint/2010/main" val="4175356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EF9A12-448A-3AC5-58C6-7148B4DCB0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BE56B41-B503-031E-EA75-2DE7E6DF5D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4F2928-F8E3-5B9F-C8D7-7D96A06C0C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C0621-1F52-4A86-B0D5-CBBBA7F7D84C}" type="datetimeFigureOut">
              <a:rPr lang="en-GB" smtClean="0"/>
              <a:t>19/04/2026</a:t>
            </a:fld>
            <a:endParaRPr lang="en-GB"/>
          </a:p>
        </p:txBody>
      </p:sp>
      <p:sp>
        <p:nvSpPr>
          <p:cNvPr id="5" name="Footer Placeholder 4">
            <a:extLst>
              <a:ext uri="{FF2B5EF4-FFF2-40B4-BE49-F238E27FC236}">
                <a16:creationId xmlns:a16="http://schemas.microsoft.com/office/drawing/2014/main" id="{37076BBE-CC79-75F2-1915-6B00B57660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1EA055C-E473-0B4E-F849-A2D74B6C4E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B0B648-058F-48AA-9345-A31AC39DCB10}" type="slidenum">
              <a:rPr lang="en-GB" smtClean="0"/>
              <a:t>‹#›</a:t>
            </a:fld>
            <a:endParaRPr lang="en-GB"/>
          </a:p>
        </p:txBody>
      </p:sp>
    </p:spTree>
    <p:extLst>
      <p:ext uri="{BB962C8B-B14F-4D97-AF65-F5344CB8AC3E}">
        <p14:creationId xmlns:p14="http://schemas.microsoft.com/office/powerpoint/2010/main" val="2397826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phonicsplay.co.uk/resources"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p:spPr>
        <p:txBody>
          <a:bodyPr/>
          <a:lstStyle/>
          <a:p>
            <a:endParaRPr lang="en-GB" sz="4400" b="1" dirty="0">
              <a:solidFill>
                <a:srgbClr val="000000"/>
              </a:solidFill>
              <a:effectLst/>
              <a:ea typeface="Arial" panose="020B0604020202020204" pitchFamily="34" charset="0"/>
            </a:endParaRPr>
          </a:p>
          <a:p>
            <a:endParaRPr lang="en-GB" sz="4400" b="1" dirty="0">
              <a:solidFill>
                <a:srgbClr val="000000"/>
              </a:solidFill>
              <a:ea typeface="Arial" panose="020B0604020202020204" pitchFamily="34" charset="0"/>
            </a:endParaRPr>
          </a:p>
          <a:p>
            <a:r>
              <a:rPr lang="en-GB" sz="4400" b="1" dirty="0">
                <a:solidFill>
                  <a:srgbClr val="000000"/>
                </a:solidFill>
                <a:effectLst/>
                <a:ea typeface="Arial" panose="020B0604020202020204" pitchFamily="34" charset="0"/>
              </a:rPr>
              <a:t>Year 1 – 2026</a:t>
            </a:r>
          </a:p>
          <a:p>
            <a:r>
              <a:rPr lang="en-GB" sz="4400" b="1" dirty="0">
                <a:solidFill>
                  <a:srgbClr val="000000"/>
                </a:solidFill>
                <a:ea typeface="Arial" panose="020B0604020202020204" pitchFamily="34" charset="0"/>
              </a:rPr>
              <a:t>Phonics screening check</a:t>
            </a: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Tree>
    <p:extLst>
      <p:ext uri="{BB962C8B-B14F-4D97-AF65-F5344CB8AC3E}">
        <p14:creationId xmlns:p14="http://schemas.microsoft.com/office/powerpoint/2010/main" val="1338539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1569660"/>
          </a:xfrm>
          <a:prstGeom prst="rect">
            <a:avLst/>
          </a:prstGeom>
          <a:noFill/>
        </p:spPr>
        <p:txBody>
          <a:bodyPr wrap="square" rtlCol="0">
            <a:spAutoFit/>
          </a:bodyPr>
          <a:lstStyle/>
          <a:p>
            <a:pPr algn="ctr"/>
            <a:r>
              <a:rPr lang="en-US" sz="3200" dirty="0">
                <a:solidFill>
                  <a:schemeClr val="bg1"/>
                </a:solidFill>
              </a:rPr>
              <a:t>Why do we teach phonics?</a:t>
            </a:r>
          </a:p>
        </p:txBody>
      </p:sp>
      <p:sp>
        <p:nvSpPr>
          <p:cNvPr id="6" name="TextBox 5">
            <a:extLst>
              <a:ext uri="{FF2B5EF4-FFF2-40B4-BE49-F238E27FC236}">
                <a16:creationId xmlns:a16="http://schemas.microsoft.com/office/drawing/2014/main" id="{77F5B14B-6E8C-43DC-8E9C-121C7AA86380}"/>
              </a:ext>
            </a:extLst>
          </p:cNvPr>
          <p:cNvSpPr txBox="1"/>
          <p:nvPr/>
        </p:nvSpPr>
        <p:spPr>
          <a:xfrm>
            <a:off x="4296697" y="2212258"/>
            <a:ext cx="7089058" cy="369332"/>
          </a:xfrm>
          <a:prstGeom prst="rect">
            <a:avLst/>
          </a:prstGeom>
          <a:noFill/>
        </p:spPr>
        <p:txBody>
          <a:bodyPr wrap="square" rtlCol="0">
            <a:spAutoFit/>
          </a:bodyPr>
          <a:lstStyle/>
          <a:p>
            <a:r>
              <a:rPr lang="en-US" dirty="0"/>
              <a:t>    </a:t>
            </a:r>
            <a:endParaRPr lang="en-GB" dirty="0"/>
          </a:p>
        </p:txBody>
      </p:sp>
      <p:pic>
        <p:nvPicPr>
          <p:cNvPr id="7" name="Picture 6">
            <a:extLst>
              <a:ext uri="{FF2B5EF4-FFF2-40B4-BE49-F238E27FC236}">
                <a16:creationId xmlns:a16="http://schemas.microsoft.com/office/drawing/2014/main" id="{DF98EFB4-C962-8C00-E5F6-F2EAF36975C4}"/>
              </a:ext>
            </a:extLst>
          </p:cNvPr>
          <p:cNvPicPr>
            <a:picLocks noChangeAspect="1"/>
          </p:cNvPicPr>
          <p:nvPr/>
        </p:nvPicPr>
        <p:blipFill>
          <a:blip r:embed="rId3"/>
          <a:stretch>
            <a:fillRect/>
          </a:stretch>
        </p:blipFill>
        <p:spPr>
          <a:xfrm>
            <a:off x="1654651" y="1091400"/>
            <a:ext cx="3444538" cy="5143946"/>
          </a:xfrm>
          <a:prstGeom prst="rect">
            <a:avLst/>
          </a:prstGeom>
        </p:spPr>
      </p:pic>
      <p:pic>
        <p:nvPicPr>
          <p:cNvPr id="10" name="Picture 9">
            <a:extLst>
              <a:ext uri="{FF2B5EF4-FFF2-40B4-BE49-F238E27FC236}">
                <a16:creationId xmlns:a16="http://schemas.microsoft.com/office/drawing/2014/main" id="{6FD563F4-1ECB-50AC-99E5-5A24D72503DC}"/>
              </a:ext>
            </a:extLst>
          </p:cNvPr>
          <p:cNvPicPr>
            <a:picLocks noChangeAspect="1"/>
          </p:cNvPicPr>
          <p:nvPr/>
        </p:nvPicPr>
        <p:blipFill>
          <a:blip r:embed="rId4"/>
          <a:stretch>
            <a:fillRect/>
          </a:stretch>
        </p:blipFill>
        <p:spPr>
          <a:xfrm>
            <a:off x="5099189" y="1091400"/>
            <a:ext cx="3299746" cy="5113463"/>
          </a:xfrm>
          <a:prstGeom prst="rect">
            <a:avLst/>
          </a:prstGeom>
        </p:spPr>
      </p:pic>
      <p:pic>
        <p:nvPicPr>
          <p:cNvPr id="14" name="Picture 13">
            <a:extLst>
              <a:ext uri="{FF2B5EF4-FFF2-40B4-BE49-F238E27FC236}">
                <a16:creationId xmlns:a16="http://schemas.microsoft.com/office/drawing/2014/main" id="{CFB7A2C8-E2A3-93A4-F2C1-38E3C84D622C}"/>
              </a:ext>
            </a:extLst>
          </p:cNvPr>
          <p:cNvPicPr>
            <a:picLocks noChangeAspect="1"/>
          </p:cNvPicPr>
          <p:nvPr/>
        </p:nvPicPr>
        <p:blipFill>
          <a:blip r:embed="rId5"/>
          <a:stretch>
            <a:fillRect/>
          </a:stretch>
        </p:blipFill>
        <p:spPr>
          <a:xfrm>
            <a:off x="8398935" y="1060917"/>
            <a:ext cx="3292125" cy="5113463"/>
          </a:xfrm>
          <a:prstGeom prst="rect">
            <a:avLst/>
          </a:prstGeom>
        </p:spPr>
      </p:pic>
    </p:spTree>
    <p:extLst>
      <p:ext uri="{BB962C8B-B14F-4D97-AF65-F5344CB8AC3E}">
        <p14:creationId xmlns:p14="http://schemas.microsoft.com/office/powerpoint/2010/main" val="4153694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1569660"/>
          </a:xfrm>
          <a:prstGeom prst="rect">
            <a:avLst/>
          </a:prstGeom>
          <a:noFill/>
        </p:spPr>
        <p:txBody>
          <a:bodyPr wrap="square" rtlCol="0">
            <a:spAutoFit/>
          </a:bodyPr>
          <a:lstStyle/>
          <a:p>
            <a:pPr algn="ctr"/>
            <a:r>
              <a:rPr lang="en-US" sz="3200" dirty="0">
                <a:solidFill>
                  <a:schemeClr val="bg1"/>
                </a:solidFill>
              </a:rPr>
              <a:t>Why do we teach phonics?</a:t>
            </a:r>
          </a:p>
        </p:txBody>
      </p:sp>
      <p:sp>
        <p:nvSpPr>
          <p:cNvPr id="6" name="TextBox 5">
            <a:extLst>
              <a:ext uri="{FF2B5EF4-FFF2-40B4-BE49-F238E27FC236}">
                <a16:creationId xmlns:a16="http://schemas.microsoft.com/office/drawing/2014/main" id="{77F5B14B-6E8C-43DC-8E9C-121C7AA86380}"/>
              </a:ext>
            </a:extLst>
          </p:cNvPr>
          <p:cNvSpPr txBox="1"/>
          <p:nvPr/>
        </p:nvSpPr>
        <p:spPr>
          <a:xfrm>
            <a:off x="4296697" y="2212258"/>
            <a:ext cx="7089058" cy="369332"/>
          </a:xfrm>
          <a:prstGeom prst="rect">
            <a:avLst/>
          </a:prstGeom>
          <a:noFill/>
        </p:spPr>
        <p:txBody>
          <a:bodyPr wrap="square" rtlCol="0">
            <a:spAutoFit/>
          </a:bodyPr>
          <a:lstStyle/>
          <a:p>
            <a:r>
              <a:rPr lang="en-US" dirty="0"/>
              <a:t>    </a:t>
            </a:r>
            <a:endParaRPr lang="en-GB" dirty="0"/>
          </a:p>
        </p:txBody>
      </p:sp>
      <p:pic>
        <p:nvPicPr>
          <p:cNvPr id="9" name="Picture 8">
            <a:extLst>
              <a:ext uri="{FF2B5EF4-FFF2-40B4-BE49-F238E27FC236}">
                <a16:creationId xmlns:a16="http://schemas.microsoft.com/office/drawing/2014/main" id="{3FAE42C7-3219-FD16-83D5-7971B7C45AC3}"/>
              </a:ext>
            </a:extLst>
          </p:cNvPr>
          <p:cNvPicPr>
            <a:picLocks noChangeAspect="1"/>
          </p:cNvPicPr>
          <p:nvPr/>
        </p:nvPicPr>
        <p:blipFill>
          <a:blip r:embed="rId3"/>
          <a:stretch>
            <a:fillRect/>
          </a:stretch>
        </p:blipFill>
        <p:spPr>
          <a:xfrm>
            <a:off x="1746098" y="1040860"/>
            <a:ext cx="3261643" cy="5105842"/>
          </a:xfrm>
          <a:prstGeom prst="rect">
            <a:avLst/>
          </a:prstGeom>
        </p:spPr>
      </p:pic>
      <p:pic>
        <p:nvPicPr>
          <p:cNvPr id="11" name="Picture 10">
            <a:extLst>
              <a:ext uri="{FF2B5EF4-FFF2-40B4-BE49-F238E27FC236}">
                <a16:creationId xmlns:a16="http://schemas.microsoft.com/office/drawing/2014/main" id="{7CC9344B-2083-1843-3CC7-6A3845FB83D0}"/>
              </a:ext>
            </a:extLst>
          </p:cNvPr>
          <p:cNvPicPr>
            <a:picLocks noChangeAspect="1"/>
          </p:cNvPicPr>
          <p:nvPr/>
        </p:nvPicPr>
        <p:blipFill>
          <a:blip r:embed="rId4"/>
          <a:stretch>
            <a:fillRect/>
          </a:stretch>
        </p:blipFill>
        <p:spPr>
          <a:xfrm>
            <a:off x="5033341" y="1064302"/>
            <a:ext cx="3330229" cy="5067739"/>
          </a:xfrm>
          <a:prstGeom prst="rect">
            <a:avLst/>
          </a:prstGeom>
        </p:spPr>
      </p:pic>
      <p:pic>
        <p:nvPicPr>
          <p:cNvPr id="14" name="Picture 13">
            <a:extLst>
              <a:ext uri="{FF2B5EF4-FFF2-40B4-BE49-F238E27FC236}">
                <a16:creationId xmlns:a16="http://schemas.microsoft.com/office/drawing/2014/main" id="{0DEE6C94-47C1-6477-F278-7853824B81F8}"/>
              </a:ext>
            </a:extLst>
          </p:cNvPr>
          <p:cNvPicPr>
            <a:picLocks noChangeAspect="1"/>
          </p:cNvPicPr>
          <p:nvPr/>
        </p:nvPicPr>
        <p:blipFill>
          <a:blip r:embed="rId5"/>
          <a:stretch>
            <a:fillRect/>
          </a:stretch>
        </p:blipFill>
        <p:spPr>
          <a:xfrm>
            <a:off x="8361782" y="1064302"/>
            <a:ext cx="3292125" cy="5128704"/>
          </a:xfrm>
          <a:prstGeom prst="rect">
            <a:avLst/>
          </a:prstGeom>
        </p:spPr>
      </p:pic>
    </p:spTree>
    <p:extLst>
      <p:ext uri="{BB962C8B-B14F-4D97-AF65-F5344CB8AC3E}">
        <p14:creationId xmlns:p14="http://schemas.microsoft.com/office/powerpoint/2010/main" val="239773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10" name="Oval 9">
            <a:extLst>
              <a:ext uri="{FF2B5EF4-FFF2-40B4-BE49-F238E27FC236}">
                <a16:creationId xmlns:a16="http://schemas.microsoft.com/office/drawing/2014/main" id="{99DEA920-8E07-02C6-DCB5-B342523A4AF0}"/>
              </a:ext>
            </a:extLst>
          </p:cNvPr>
          <p:cNvSpPr/>
          <p:nvPr/>
        </p:nvSpPr>
        <p:spPr>
          <a:xfrm>
            <a:off x="282892" y="2024107"/>
            <a:ext cx="3308123" cy="3060271"/>
          </a:xfrm>
          <a:prstGeom prst="ellipse">
            <a:avLst/>
          </a:prstGeom>
          <a:solidFill>
            <a:srgbClr val="0B6300"/>
          </a:solidFill>
          <a:ln>
            <a:solidFill>
              <a:srgbClr val="0B6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rgbClr val="0B6300"/>
                  </a:solidFill>
                </a:ln>
                <a:solidFill>
                  <a:srgbClr val="0B6300"/>
                </a:solidFill>
              </a:rPr>
              <a:t>P</a:t>
            </a:r>
            <a:endParaRPr lang="en-GB" dirty="0">
              <a:ln>
                <a:solidFill>
                  <a:srgbClr val="0B6300"/>
                </a:solidFill>
              </a:ln>
              <a:solidFill>
                <a:srgbClr val="0B6300"/>
              </a:solidFill>
            </a:endParaRPr>
          </a:p>
        </p:txBody>
      </p:sp>
      <p:sp>
        <p:nvSpPr>
          <p:cNvPr id="12" name="TextBox 11">
            <a:extLst>
              <a:ext uri="{FF2B5EF4-FFF2-40B4-BE49-F238E27FC236}">
                <a16:creationId xmlns:a16="http://schemas.microsoft.com/office/drawing/2014/main" id="{9ACD1F5F-7318-4146-9BC4-4CD0B29829CF}"/>
              </a:ext>
            </a:extLst>
          </p:cNvPr>
          <p:cNvSpPr txBox="1"/>
          <p:nvPr/>
        </p:nvSpPr>
        <p:spPr>
          <a:xfrm>
            <a:off x="890279" y="2156483"/>
            <a:ext cx="2241755" cy="2369880"/>
          </a:xfrm>
          <a:prstGeom prst="rect">
            <a:avLst/>
          </a:prstGeom>
          <a:noFill/>
        </p:spPr>
        <p:txBody>
          <a:bodyPr wrap="square" rtlCol="0">
            <a:spAutoFit/>
          </a:bodyPr>
          <a:lstStyle/>
          <a:p>
            <a:pPr algn="ctr"/>
            <a:endParaRPr lang="en-US" sz="2800" dirty="0">
              <a:solidFill>
                <a:schemeClr val="bg1"/>
              </a:solidFill>
            </a:endParaRPr>
          </a:p>
          <a:p>
            <a:pPr algn="ctr"/>
            <a:r>
              <a:rPr lang="en-US" sz="4000" dirty="0">
                <a:solidFill>
                  <a:schemeClr val="bg1"/>
                </a:solidFill>
              </a:rPr>
              <a:t>Phonics</a:t>
            </a:r>
          </a:p>
          <a:p>
            <a:pPr algn="ctr"/>
            <a:r>
              <a:rPr lang="en-US" sz="4000" dirty="0">
                <a:solidFill>
                  <a:schemeClr val="bg1"/>
                </a:solidFill>
              </a:rPr>
              <a:t>Screening</a:t>
            </a:r>
          </a:p>
          <a:p>
            <a:pPr algn="ctr"/>
            <a:r>
              <a:rPr lang="en-US" sz="4000" dirty="0">
                <a:solidFill>
                  <a:schemeClr val="bg1"/>
                </a:solidFill>
              </a:rPr>
              <a:t>Check</a:t>
            </a:r>
            <a:endParaRPr lang="en-GB" sz="4000" dirty="0">
              <a:solidFill>
                <a:schemeClr val="bg1"/>
              </a:solidFill>
            </a:endParaRPr>
          </a:p>
        </p:txBody>
      </p:sp>
      <p:sp>
        <p:nvSpPr>
          <p:cNvPr id="13" name="Oval 12">
            <a:extLst>
              <a:ext uri="{FF2B5EF4-FFF2-40B4-BE49-F238E27FC236}">
                <a16:creationId xmlns:a16="http://schemas.microsoft.com/office/drawing/2014/main" id="{A9C2C10B-5BEB-CE18-37BC-DA9465E5BF40}"/>
              </a:ext>
            </a:extLst>
          </p:cNvPr>
          <p:cNvSpPr/>
          <p:nvPr/>
        </p:nvSpPr>
        <p:spPr>
          <a:xfrm>
            <a:off x="890279" y="4701517"/>
            <a:ext cx="629265" cy="535871"/>
          </a:xfrm>
          <a:prstGeom prst="ellipse">
            <a:avLst/>
          </a:prstGeom>
          <a:solidFill>
            <a:srgbClr val="BFE5A5"/>
          </a:solidFill>
          <a:ln>
            <a:solidFill>
              <a:srgbClr val="BFE5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BFE5A5"/>
              </a:highlight>
            </a:endParaRPr>
          </a:p>
        </p:txBody>
      </p:sp>
      <p:sp>
        <p:nvSpPr>
          <p:cNvPr id="7" name="TextBox 6">
            <a:extLst>
              <a:ext uri="{FF2B5EF4-FFF2-40B4-BE49-F238E27FC236}">
                <a16:creationId xmlns:a16="http://schemas.microsoft.com/office/drawing/2014/main" id="{B845F110-B425-B136-28D7-211D2E11B0F5}"/>
              </a:ext>
            </a:extLst>
          </p:cNvPr>
          <p:cNvSpPr txBox="1"/>
          <p:nvPr/>
        </p:nvSpPr>
        <p:spPr>
          <a:xfrm>
            <a:off x="4463845" y="1873770"/>
            <a:ext cx="6096000" cy="3539430"/>
          </a:xfrm>
          <a:prstGeom prst="rect">
            <a:avLst/>
          </a:prstGeom>
          <a:noFill/>
        </p:spPr>
        <p:txBody>
          <a:bodyPr wrap="square" rtlCol="0">
            <a:spAutoFit/>
          </a:bodyPr>
          <a:lstStyle/>
          <a:p>
            <a:pPr marL="285750" indent="-285750">
              <a:buFontTx/>
              <a:buChar char="-"/>
            </a:pPr>
            <a:r>
              <a:rPr lang="en-US" sz="2800" dirty="0"/>
              <a:t>Your child will have lots of opportunities to </a:t>
            </a:r>
            <a:r>
              <a:rPr lang="en-US" sz="2800" dirty="0" err="1"/>
              <a:t>practise</a:t>
            </a:r>
            <a:r>
              <a:rPr lang="en-US" sz="2800" dirty="0"/>
              <a:t> the PSC this half term.</a:t>
            </a:r>
          </a:p>
          <a:p>
            <a:pPr marL="285750" indent="-285750">
              <a:buFontTx/>
              <a:buChar char="-"/>
            </a:pPr>
            <a:endParaRPr lang="en-US" sz="2800" dirty="0"/>
          </a:p>
          <a:p>
            <a:pPr marL="285750" indent="-285750">
              <a:buFontTx/>
              <a:buChar char="-"/>
            </a:pPr>
            <a:r>
              <a:rPr lang="en-US" sz="2800" dirty="0"/>
              <a:t>The children enjoy taking the check, they sit 1:1 with their class teacher and are given plenty of support, encouragement and praise.</a:t>
            </a:r>
            <a:endParaRPr lang="en-GB" sz="2800" dirty="0"/>
          </a:p>
        </p:txBody>
      </p:sp>
    </p:spTree>
    <p:extLst>
      <p:ext uri="{BB962C8B-B14F-4D97-AF65-F5344CB8AC3E}">
        <p14:creationId xmlns:p14="http://schemas.microsoft.com/office/powerpoint/2010/main" val="3169152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1569660"/>
          </a:xfrm>
          <a:prstGeom prst="rect">
            <a:avLst/>
          </a:prstGeom>
          <a:noFill/>
        </p:spPr>
        <p:txBody>
          <a:bodyPr wrap="square" rtlCol="0">
            <a:spAutoFit/>
          </a:bodyPr>
          <a:lstStyle/>
          <a:p>
            <a:pPr algn="ctr"/>
            <a:r>
              <a:rPr lang="en-US" sz="3200" dirty="0">
                <a:solidFill>
                  <a:schemeClr val="bg1"/>
                </a:solidFill>
              </a:rPr>
              <a:t>Why do we teach phonics?</a:t>
            </a:r>
          </a:p>
        </p:txBody>
      </p:sp>
      <p:sp>
        <p:nvSpPr>
          <p:cNvPr id="6" name="TextBox 5">
            <a:extLst>
              <a:ext uri="{FF2B5EF4-FFF2-40B4-BE49-F238E27FC236}">
                <a16:creationId xmlns:a16="http://schemas.microsoft.com/office/drawing/2014/main" id="{77F5B14B-6E8C-43DC-8E9C-121C7AA86380}"/>
              </a:ext>
            </a:extLst>
          </p:cNvPr>
          <p:cNvSpPr txBox="1"/>
          <p:nvPr/>
        </p:nvSpPr>
        <p:spPr>
          <a:xfrm>
            <a:off x="4296697" y="2212258"/>
            <a:ext cx="7089058" cy="369332"/>
          </a:xfrm>
          <a:prstGeom prst="rect">
            <a:avLst/>
          </a:prstGeom>
          <a:noFill/>
        </p:spPr>
        <p:txBody>
          <a:bodyPr wrap="square" rtlCol="0">
            <a:spAutoFit/>
          </a:bodyPr>
          <a:lstStyle/>
          <a:p>
            <a:r>
              <a:rPr lang="en-US" dirty="0"/>
              <a:t>    </a:t>
            </a:r>
            <a:endParaRPr lang="en-GB" dirty="0"/>
          </a:p>
        </p:txBody>
      </p:sp>
      <p:sp>
        <p:nvSpPr>
          <p:cNvPr id="2" name="TextBox 1">
            <a:extLst>
              <a:ext uri="{FF2B5EF4-FFF2-40B4-BE49-F238E27FC236}">
                <a16:creationId xmlns:a16="http://schemas.microsoft.com/office/drawing/2014/main" id="{D562084C-C616-8C0D-43DF-CAC6C6433A35}"/>
              </a:ext>
            </a:extLst>
          </p:cNvPr>
          <p:cNvSpPr txBox="1"/>
          <p:nvPr/>
        </p:nvSpPr>
        <p:spPr>
          <a:xfrm>
            <a:off x="776748" y="2379406"/>
            <a:ext cx="10038736" cy="523220"/>
          </a:xfrm>
          <a:prstGeom prst="rect">
            <a:avLst/>
          </a:prstGeom>
          <a:noFill/>
        </p:spPr>
        <p:txBody>
          <a:bodyPr wrap="square" rtlCol="0">
            <a:spAutoFit/>
          </a:bodyPr>
          <a:lstStyle/>
          <a:p>
            <a:endParaRPr lang="en-GB" sz="2800" dirty="0"/>
          </a:p>
        </p:txBody>
      </p:sp>
      <p:sp>
        <p:nvSpPr>
          <p:cNvPr id="7" name="TextBox 6">
            <a:extLst>
              <a:ext uri="{FF2B5EF4-FFF2-40B4-BE49-F238E27FC236}">
                <a16:creationId xmlns:a16="http://schemas.microsoft.com/office/drawing/2014/main" id="{AD34B065-F0FD-46EE-921C-440D410C7CA4}"/>
              </a:ext>
            </a:extLst>
          </p:cNvPr>
          <p:cNvSpPr txBox="1"/>
          <p:nvPr/>
        </p:nvSpPr>
        <p:spPr>
          <a:xfrm>
            <a:off x="1204911" y="1986116"/>
            <a:ext cx="10038735" cy="4154984"/>
          </a:xfrm>
          <a:prstGeom prst="rect">
            <a:avLst/>
          </a:prstGeom>
          <a:noFill/>
        </p:spPr>
        <p:txBody>
          <a:bodyPr wrap="square" rtlCol="0">
            <a:spAutoFit/>
          </a:bodyPr>
          <a:lstStyle/>
          <a:p>
            <a:pPr algn="ctr"/>
            <a:r>
              <a:rPr lang="en-US" sz="2400" dirty="0"/>
              <a:t>General ideas to support phonics </a:t>
            </a:r>
          </a:p>
          <a:p>
            <a:pPr algn="ctr"/>
            <a:endParaRPr lang="en-US" sz="2400" dirty="0"/>
          </a:p>
          <a:p>
            <a:pPr algn="ctr"/>
            <a:r>
              <a:rPr lang="en-US" sz="2400" dirty="0"/>
              <a:t>• Read every day with and to your child </a:t>
            </a:r>
          </a:p>
          <a:p>
            <a:pPr algn="ctr"/>
            <a:r>
              <a:rPr lang="en-US" sz="2400" dirty="0"/>
              <a:t>• If your child is struggling to decode a word remind them ‘say each sound in the word from left to right.’ Blend the sounds by pointing to each phoneme, </a:t>
            </a:r>
            <a:r>
              <a:rPr lang="en-US" sz="2400" dirty="0" err="1"/>
              <a:t>eg</a:t>
            </a:r>
            <a:r>
              <a:rPr lang="en-US" sz="2400" dirty="0"/>
              <a:t> bright – b r </a:t>
            </a:r>
            <a:r>
              <a:rPr lang="en-US" sz="2400" dirty="0" err="1"/>
              <a:t>igh</a:t>
            </a:r>
            <a:r>
              <a:rPr lang="en-US" sz="2400" dirty="0"/>
              <a:t> t as you say the sound, then run your finger under the whole word as you say it. </a:t>
            </a:r>
          </a:p>
          <a:p>
            <a:pPr algn="ctr"/>
            <a:r>
              <a:rPr lang="en-US" sz="2400" dirty="0"/>
              <a:t>• Talk about the meaning if your child does not understand the word they have read.</a:t>
            </a:r>
          </a:p>
          <a:p>
            <a:pPr algn="ctr"/>
            <a:r>
              <a:rPr lang="en-US" sz="2400" dirty="0"/>
              <a:t> • Work at your child’s pace, stay positive and give lots of praise and encouragement.</a:t>
            </a:r>
            <a:endParaRPr lang="en-GB" sz="2400" dirty="0"/>
          </a:p>
        </p:txBody>
      </p:sp>
    </p:spTree>
    <p:extLst>
      <p:ext uri="{BB962C8B-B14F-4D97-AF65-F5344CB8AC3E}">
        <p14:creationId xmlns:p14="http://schemas.microsoft.com/office/powerpoint/2010/main" val="16651136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1569660"/>
          </a:xfrm>
          <a:prstGeom prst="rect">
            <a:avLst/>
          </a:prstGeom>
          <a:noFill/>
        </p:spPr>
        <p:txBody>
          <a:bodyPr wrap="square" rtlCol="0">
            <a:spAutoFit/>
          </a:bodyPr>
          <a:lstStyle/>
          <a:p>
            <a:pPr algn="ctr"/>
            <a:r>
              <a:rPr lang="en-US" sz="3200" dirty="0">
                <a:solidFill>
                  <a:schemeClr val="bg1"/>
                </a:solidFill>
              </a:rPr>
              <a:t>Why do we teach phonics?</a:t>
            </a:r>
          </a:p>
        </p:txBody>
      </p:sp>
      <p:sp>
        <p:nvSpPr>
          <p:cNvPr id="6" name="TextBox 5">
            <a:extLst>
              <a:ext uri="{FF2B5EF4-FFF2-40B4-BE49-F238E27FC236}">
                <a16:creationId xmlns:a16="http://schemas.microsoft.com/office/drawing/2014/main" id="{77F5B14B-6E8C-43DC-8E9C-121C7AA86380}"/>
              </a:ext>
            </a:extLst>
          </p:cNvPr>
          <p:cNvSpPr txBox="1"/>
          <p:nvPr/>
        </p:nvSpPr>
        <p:spPr>
          <a:xfrm>
            <a:off x="4296697" y="2212258"/>
            <a:ext cx="7089058" cy="369332"/>
          </a:xfrm>
          <a:prstGeom prst="rect">
            <a:avLst/>
          </a:prstGeom>
          <a:noFill/>
        </p:spPr>
        <p:txBody>
          <a:bodyPr wrap="square" rtlCol="0">
            <a:spAutoFit/>
          </a:bodyPr>
          <a:lstStyle/>
          <a:p>
            <a:r>
              <a:rPr lang="en-US" dirty="0"/>
              <a:t>    </a:t>
            </a:r>
            <a:endParaRPr lang="en-GB" dirty="0"/>
          </a:p>
        </p:txBody>
      </p:sp>
      <p:sp>
        <p:nvSpPr>
          <p:cNvPr id="2" name="TextBox 1">
            <a:extLst>
              <a:ext uri="{FF2B5EF4-FFF2-40B4-BE49-F238E27FC236}">
                <a16:creationId xmlns:a16="http://schemas.microsoft.com/office/drawing/2014/main" id="{D562084C-C616-8C0D-43DF-CAC6C6433A35}"/>
              </a:ext>
            </a:extLst>
          </p:cNvPr>
          <p:cNvSpPr txBox="1"/>
          <p:nvPr/>
        </p:nvSpPr>
        <p:spPr>
          <a:xfrm>
            <a:off x="948352" y="1893812"/>
            <a:ext cx="10038736" cy="4524315"/>
          </a:xfrm>
          <a:prstGeom prst="rect">
            <a:avLst/>
          </a:prstGeom>
          <a:noFill/>
        </p:spPr>
        <p:txBody>
          <a:bodyPr wrap="square" rtlCol="0">
            <a:spAutoFit/>
          </a:bodyPr>
          <a:lstStyle/>
          <a:p>
            <a:pPr algn="ctr"/>
            <a:r>
              <a:rPr lang="en-US" sz="2400" dirty="0"/>
              <a:t>Make practice fun! </a:t>
            </a:r>
          </a:p>
          <a:p>
            <a:pPr algn="ctr"/>
            <a:endParaRPr lang="en-US" sz="2400" dirty="0"/>
          </a:p>
          <a:p>
            <a:pPr algn="ctr"/>
            <a:r>
              <a:rPr lang="en-US" sz="2400" dirty="0"/>
              <a:t>Here are some quick, fun games you can play at home using the focus phonemes in your child’s reading books. These will all help to increase confidence reading and blending sounds. </a:t>
            </a:r>
          </a:p>
          <a:p>
            <a:pPr algn="ctr"/>
            <a:r>
              <a:rPr lang="en-US" sz="2400" dirty="0"/>
              <a:t>• Write down all the phonemes on separate pieces of paper and get your child to </a:t>
            </a:r>
            <a:r>
              <a:rPr lang="en-US" sz="2400" dirty="0" err="1"/>
              <a:t>practise</a:t>
            </a:r>
            <a:r>
              <a:rPr lang="en-US" sz="2400" dirty="0"/>
              <a:t> reading them quickly, one after the other. Mix up the order to make sure your child isn’t reciting them!</a:t>
            </a:r>
          </a:p>
          <a:p>
            <a:pPr algn="ctr"/>
            <a:r>
              <a:rPr lang="en-US" sz="2400" dirty="0"/>
              <a:t> • Stick up different phonemes around a room and ask your child to hop to one phoneme, skip to one and jump to another as you call them out. </a:t>
            </a:r>
          </a:p>
          <a:p>
            <a:pPr algn="ctr"/>
            <a:r>
              <a:rPr lang="en-US" sz="2400" dirty="0"/>
              <a:t> • Choose six diagraphs/trigraphs and give each one a number. Roll a dice and ask your child to say the phoneme that the dice lands on.</a:t>
            </a:r>
            <a:endParaRPr lang="en-GB" sz="2400" dirty="0"/>
          </a:p>
        </p:txBody>
      </p:sp>
    </p:spTree>
    <p:extLst>
      <p:ext uri="{BB962C8B-B14F-4D97-AF65-F5344CB8AC3E}">
        <p14:creationId xmlns:p14="http://schemas.microsoft.com/office/powerpoint/2010/main" val="39632586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1569660"/>
          </a:xfrm>
          <a:prstGeom prst="rect">
            <a:avLst/>
          </a:prstGeom>
          <a:noFill/>
        </p:spPr>
        <p:txBody>
          <a:bodyPr wrap="square" rtlCol="0">
            <a:spAutoFit/>
          </a:bodyPr>
          <a:lstStyle/>
          <a:p>
            <a:pPr algn="ctr"/>
            <a:r>
              <a:rPr lang="en-US" sz="3200" dirty="0">
                <a:solidFill>
                  <a:schemeClr val="bg1"/>
                </a:solidFill>
              </a:rPr>
              <a:t>Why do we teach phonics?</a:t>
            </a:r>
          </a:p>
        </p:txBody>
      </p:sp>
      <p:sp>
        <p:nvSpPr>
          <p:cNvPr id="6" name="TextBox 5">
            <a:extLst>
              <a:ext uri="{FF2B5EF4-FFF2-40B4-BE49-F238E27FC236}">
                <a16:creationId xmlns:a16="http://schemas.microsoft.com/office/drawing/2014/main" id="{77F5B14B-6E8C-43DC-8E9C-121C7AA86380}"/>
              </a:ext>
            </a:extLst>
          </p:cNvPr>
          <p:cNvSpPr txBox="1"/>
          <p:nvPr/>
        </p:nvSpPr>
        <p:spPr>
          <a:xfrm>
            <a:off x="4296697" y="2212258"/>
            <a:ext cx="7089058" cy="369332"/>
          </a:xfrm>
          <a:prstGeom prst="rect">
            <a:avLst/>
          </a:prstGeom>
          <a:noFill/>
        </p:spPr>
        <p:txBody>
          <a:bodyPr wrap="square" rtlCol="0">
            <a:spAutoFit/>
          </a:bodyPr>
          <a:lstStyle/>
          <a:p>
            <a:r>
              <a:rPr lang="en-US" dirty="0"/>
              <a:t>    </a:t>
            </a:r>
            <a:endParaRPr lang="en-GB" dirty="0"/>
          </a:p>
        </p:txBody>
      </p:sp>
      <p:sp>
        <p:nvSpPr>
          <p:cNvPr id="7" name="TextBox 6">
            <a:extLst>
              <a:ext uri="{FF2B5EF4-FFF2-40B4-BE49-F238E27FC236}">
                <a16:creationId xmlns:a16="http://schemas.microsoft.com/office/drawing/2014/main" id="{CF09E25E-8220-8EBE-B8A7-721E272FB247}"/>
              </a:ext>
            </a:extLst>
          </p:cNvPr>
          <p:cNvSpPr txBox="1"/>
          <p:nvPr/>
        </p:nvSpPr>
        <p:spPr>
          <a:xfrm>
            <a:off x="471948" y="1676267"/>
            <a:ext cx="11130117" cy="5539978"/>
          </a:xfrm>
          <a:prstGeom prst="rect">
            <a:avLst/>
          </a:prstGeom>
          <a:noFill/>
        </p:spPr>
        <p:txBody>
          <a:bodyPr wrap="square" rtlCol="0">
            <a:spAutoFit/>
          </a:bodyPr>
          <a:lstStyle/>
          <a:p>
            <a:pPr algn="ctr"/>
            <a:r>
              <a:rPr lang="en-US" sz="2400" dirty="0"/>
              <a:t>Phonics support/revision at home</a:t>
            </a:r>
          </a:p>
          <a:p>
            <a:pPr algn="ctr"/>
            <a:endParaRPr lang="en-US" sz="2400" dirty="0"/>
          </a:p>
          <a:p>
            <a:pPr marL="285750" indent="-285750">
              <a:buFontTx/>
              <a:buChar char="-"/>
            </a:pPr>
            <a:r>
              <a:rPr lang="en-US" sz="2400" dirty="0"/>
              <a:t>Ensure your child reads their school reading books – they are perfectly phonetically matched – exposing them to all the sounds learnt if they are ready OR focusing on certain sounds for consolidation.</a:t>
            </a:r>
          </a:p>
          <a:p>
            <a:pPr marL="285750" indent="-285750">
              <a:buFontTx/>
              <a:buChar char="-"/>
            </a:pPr>
            <a:endParaRPr lang="en-US" sz="2400" dirty="0"/>
          </a:p>
          <a:p>
            <a:pPr marL="285750" indent="-285750">
              <a:buFontTx/>
              <a:buChar char="-"/>
            </a:pPr>
            <a:r>
              <a:rPr lang="en-US" sz="2400" dirty="0"/>
              <a:t>Check Seesaw weekly for past phonics papers.</a:t>
            </a:r>
          </a:p>
          <a:p>
            <a:pPr marL="285750" indent="-285750">
              <a:buFontTx/>
              <a:buChar char="-"/>
            </a:pPr>
            <a:endParaRPr lang="en-US" sz="2400" dirty="0"/>
          </a:p>
          <a:p>
            <a:pPr marL="285750" indent="-285750">
              <a:buFontTx/>
              <a:buChar char="-"/>
            </a:pPr>
            <a:r>
              <a:rPr lang="en-US" sz="2400" dirty="0"/>
              <a:t>Use the free games on  </a:t>
            </a:r>
            <a:r>
              <a:rPr lang="en-US" sz="2400" dirty="0">
                <a:hlinkClick r:id="rId3"/>
              </a:rPr>
              <a:t>https://www.phonicsplay.co.uk/resources</a:t>
            </a:r>
            <a:endParaRPr lang="en-US" sz="2400" dirty="0"/>
          </a:p>
          <a:p>
            <a:pPr marL="285750" indent="-285750">
              <a:buFontTx/>
              <a:buChar char="-"/>
            </a:pPr>
            <a:endParaRPr lang="en-US" sz="2400" dirty="0"/>
          </a:p>
          <a:p>
            <a:pPr marL="285750" indent="-285750">
              <a:buFontTx/>
              <a:buChar char="-"/>
            </a:pPr>
            <a:r>
              <a:rPr lang="en-US" sz="2400" dirty="0"/>
              <a:t>Buried Treasure/Picnic on Pluto/Dragon’s Den – Give plenty of chance for children to </a:t>
            </a:r>
            <a:r>
              <a:rPr lang="en-US" sz="2400" dirty="0" err="1"/>
              <a:t>practise</a:t>
            </a:r>
            <a:r>
              <a:rPr lang="en-US" sz="2400" dirty="0"/>
              <a:t> applying their phonics skills. You can “Revise all Phase 5” or focus on individual sounds.</a:t>
            </a:r>
          </a:p>
          <a:p>
            <a:pPr marL="285750" indent="-285750">
              <a:buFontTx/>
              <a:buChar char="-"/>
            </a:pPr>
            <a:endParaRPr lang="en-US" sz="2400" dirty="0"/>
          </a:p>
          <a:p>
            <a:endParaRPr lang="en-GB" dirty="0"/>
          </a:p>
        </p:txBody>
      </p:sp>
    </p:spTree>
    <p:extLst>
      <p:ext uri="{BB962C8B-B14F-4D97-AF65-F5344CB8AC3E}">
        <p14:creationId xmlns:p14="http://schemas.microsoft.com/office/powerpoint/2010/main" val="449937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2" name="TextBox 1">
            <a:extLst>
              <a:ext uri="{FF2B5EF4-FFF2-40B4-BE49-F238E27FC236}">
                <a16:creationId xmlns:a16="http://schemas.microsoft.com/office/drawing/2014/main" id="{302AB875-44B9-6BE5-576E-493F3B20CC41}"/>
              </a:ext>
            </a:extLst>
          </p:cNvPr>
          <p:cNvSpPr txBox="1"/>
          <p:nvPr/>
        </p:nvSpPr>
        <p:spPr>
          <a:xfrm>
            <a:off x="4832123" y="3244334"/>
            <a:ext cx="6351639" cy="830997"/>
          </a:xfrm>
          <a:prstGeom prst="rect">
            <a:avLst/>
          </a:prstGeom>
          <a:noFill/>
        </p:spPr>
        <p:txBody>
          <a:bodyPr wrap="square" rtlCol="0">
            <a:spAutoFit/>
          </a:bodyPr>
          <a:lstStyle/>
          <a:p>
            <a:r>
              <a:rPr lang="en-US" sz="4800" dirty="0"/>
              <a:t>Any questions?</a:t>
            </a:r>
            <a:endParaRPr lang="en-GB" sz="4800" dirty="0"/>
          </a:p>
        </p:txBody>
      </p:sp>
      <p:sp>
        <p:nvSpPr>
          <p:cNvPr id="10" name="Oval 9">
            <a:extLst>
              <a:ext uri="{FF2B5EF4-FFF2-40B4-BE49-F238E27FC236}">
                <a16:creationId xmlns:a16="http://schemas.microsoft.com/office/drawing/2014/main" id="{99DEA920-8E07-02C6-DCB5-B342523A4AF0}"/>
              </a:ext>
            </a:extLst>
          </p:cNvPr>
          <p:cNvSpPr/>
          <p:nvPr/>
        </p:nvSpPr>
        <p:spPr>
          <a:xfrm>
            <a:off x="282892" y="2024107"/>
            <a:ext cx="3308123" cy="3060271"/>
          </a:xfrm>
          <a:prstGeom prst="ellipse">
            <a:avLst/>
          </a:prstGeom>
          <a:solidFill>
            <a:srgbClr val="0B6300"/>
          </a:solidFill>
          <a:ln>
            <a:solidFill>
              <a:srgbClr val="0B6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rgbClr val="0B6300"/>
                  </a:solidFill>
                </a:ln>
                <a:solidFill>
                  <a:srgbClr val="0B6300"/>
                </a:solidFill>
              </a:rPr>
              <a:t>P</a:t>
            </a:r>
            <a:endParaRPr lang="en-GB" dirty="0">
              <a:ln>
                <a:solidFill>
                  <a:srgbClr val="0B6300"/>
                </a:solidFill>
              </a:ln>
              <a:solidFill>
                <a:srgbClr val="0B6300"/>
              </a:solidFill>
            </a:endParaRPr>
          </a:p>
        </p:txBody>
      </p:sp>
      <p:sp>
        <p:nvSpPr>
          <p:cNvPr id="12" name="TextBox 11">
            <a:extLst>
              <a:ext uri="{FF2B5EF4-FFF2-40B4-BE49-F238E27FC236}">
                <a16:creationId xmlns:a16="http://schemas.microsoft.com/office/drawing/2014/main" id="{9ACD1F5F-7318-4146-9BC4-4CD0B29829CF}"/>
              </a:ext>
            </a:extLst>
          </p:cNvPr>
          <p:cNvSpPr txBox="1"/>
          <p:nvPr/>
        </p:nvSpPr>
        <p:spPr>
          <a:xfrm>
            <a:off x="816077" y="2701903"/>
            <a:ext cx="2241755" cy="1138773"/>
          </a:xfrm>
          <a:prstGeom prst="rect">
            <a:avLst/>
          </a:prstGeom>
          <a:noFill/>
        </p:spPr>
        <p:txBody>
          <a:bodyPr wrap="square" rtlCol="0">
            <a:spAutoFit/>
          </a:bodyPr>
          <a:lstStyle/>
          <a:p>
            <a:pPr algn="ctr"/>
            <a:endParaRPr lang="en-US" sz="2800" dirty="0">
              <a:solidFill>
                <a:schemeClr val="bg1"/>
              </a:solidFill>
            </a:endParaRPr>
          </a:p>
          <a:p>
            <a:pPr algn="ctr"/>
            <a:r>
              <a:rPr lang="en-US" sz="4000" dirty="0">
                <a:solidFill>
                  <a:schemeClr val="bg1"/>
                </a:solidFill>
              </a:rPr>
              <a:t>Thankyou</a:t>
            </a:r>
            <a:endParaRPr lang="en-GB" sz="4000" dirty="0">
              <a:solidFill>
                <a:schemeClr val="bg1"/>
              </a:solidFill>
            </a:endParaRPr>
          </a:p>
        </p:txBody>
      </p:sp>
      <p:sp>
        <p:nvSpPr>
          <p:cNvPr id="13" name="Oval 12">
            <a:extLst>
              <a:ext uri="{FF2B5EF4-FFF2-40B4-BE49-F238E27FC236}">
                <a16:creationId xmlns:a16="http://schemas.microsoft.com/office/drawing/2014/main" id="{A9C2C10B-5BEB-CE18-37BC-DA9465E5BF40}"/>
              </a:ext>
            </a:extLst>
          </p:cNvPr>
          <p:cNvSpPr/>
          <p:nvPr/>
        </p:nvSpPr>
        <p:spPr>
          <a:xfrm>
            <a:off x="890279" y="4701517"/>
            <a:ext cx="629265" cy="535871"/>
          </a:xfrm>
          <a:prstGeom prst="ellipse">
            <a:avLst/>
          </a:prstGeom>
          <a:solidFill>
            <a:srgbClr val="BFE5A5"/>
          </a:solidFill>
          <a:ln>
            <a:solidFill>
              <a:srgbClr val="BFE5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BFE5A5"/>
              </a:highlight>
            </a:endParaRPr>
          </a:p>
        </p:txBody>
      </p:sp>
    </p:spTree>
    <p:extLst>
      <p:ext uri="{BB962C8B-B14F-4D97-AF65-F5344CB8AC3E}">
        <p14:creationId xmlns:p14="http://schemas.microsoft.com/office/powerpoint/2010/main" val="901218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2" name="TextBox 1">
            <a:extLst>
              <a:ext uri="{FF2B5EF4-FFF2-40B4-BE49-F238E27FC236}">
                <a16:creationId xmlns:a16="http://schemas.microsoft.com/office/drawing/2014/main" id="{302AB875-44B9-6BE5-576E-493F3B20CC41}"/>
              </a:ext>
            </a:extLst>
          </p:cNvPr>
          <p:cNvSpPr txBox="1"/>
          <p:nvPr/>
        </p:nvSpPr>
        <p:spPr>
          <a:xfrm>
            <a:off x="4503174" y="1376516"/>
            <a:ext cx="6351639" cy="4801314"/>
          </a:xfrm>
          <a:prstGeom prst="rect">
            <a:avLst/>
          </a:prstGeom>
          <a:noFill/>
        </p:spPr>
        <p:txBody>
          <a:bodyPr wrap="square" rtlCol="0">
            <a:spAutoFit/>
          </a:bodyPr>
          <a:lstStyle/>
          <a:p>
            <a:r>
              <a:rPr lang="en-US" sz="3200" dirty="0"/>
              <a:t>-To share why and how we teach phonics.</a:t>
            </a:r>
          </a:p>
          <a:p>
            <a:endParaRPr lang="en-US" sz="3200" dirty="0"/>
          </a:p>
          <a:p>
            <a:r>
              <a:rPr lang="en-US" sz="3200" dirty="0"/>
              <a:t>-To explain what the Phonics Screening Check is.</a:t>
            </a:r>
          </a:p>
          <a:p>
            <a:endParaRPr lang="en-US" sz="3200" dirty="0"/>
          </a:p>
          <a:p>
            <a:r>
              <a:rPr lang="en-US" sz="3200" dirty="0"/>
              <a:t>-To inform parents when the phonics check will take place and when you will receive feedback.</a:t>
            </a:r>
          </a:p>
          <a:p>
            <a:pPr marL="285750" indent="-285750">
              <a:buFontTx/>
              <a:buChar char="-"/>
            </a:pPr>
            <a:endParaRPr lang="en-GB" dirty="0"/>
          </a:p>
        </p:txBody>
      </p:sp>
      <p:sp>
        <p:nvSpPr>
          <p:cNvPr id="10" name="Oval 9">
            <a:extLst>
              <a:ext uri="{FF2B5EF4-FFF2-40B4-BE49-F238E27FC236}">
                <a16:creationId xmlns:a16="http://schemas.microsoft.com/office/drawing/2014/main" id="{99DEA920-8E07-02C6-DCB5-B342523A4AF0}"/>
              </a:ext>
            </a:extLst>
          </p:cNvPr>
          <p:cNvSpPr/>
          <p:nvPr/>
        </p:nvSpPr>
        <p:spPr>
          <a:xfrm>
            <a:off x="472380" y="2133237"/>
            <a:ext cx="3308123" cy="3060271"/>
          </a:xfrm>
          <a:prstGeom prst="ellipse">
            <a:avLst/>
          </a:prstGeom>
          <a:solidFill>
            <a:srgbClr val="0B6300"/>
          </a:solidFill>
          <a:ln>
            <a:solidFill>
              <a:srgbClr val="0B6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rgbClr val="0B6300"/>
                  </a:solidFill>
                </a:ln>
                <a:solidFill>
                  <a:srgbClr val="0B6300"/>
                </a:solidFill>
              </a:rPr>
              <a:t>P</a:t>
            </a:r>
            <a:endParaRPr lang="en-GB" dirty="0">
              <a:ln>
                <a:solidFill>
                  <a:srgbClr val="0B6300"/>
                </a:solidFill>
              </a:ln>
              <a:solidFill>
                <a:srgbClr val="0B6300"/>
              </a:solidFill>
            </a:endParaRPr>
          </a:p>
        </p:txBody>
      </p:sp>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2246769"/>
          </a:xfrm>
          <a:prstGeom prst="rect">
            <a:avLst/>
          </a:prstGeom>
          <a:noFill/>
        </p:spPr>
        <p:txBody>
          <a:bodyPr wrap="square" rtlCol="0">
            <a:spAutoFit/>
          </a:bodyPr>
          <a:lstStyle/>
          <a:p>
            <a:pPr algn="ctr"/>
            <a:r>
              <a:rPr lang="en-US" sz="2800" dirty="0">
                <a:solidFill>
                  <a:schemeClr val="bg1"/>
                </a:solidFill>
              </a:rPr>
              <a:t>Phonics</a:t>
            </a:r>
          </a:p>
          <a:p>
            <a:pPr algn="ctr"/>
            <a:r>
              <a:rPr lang="en-US" sz="2800" dirty="0">
                <a:solidFill>
                  <a:schemeClr val="bg1"/>
                </a:solidFill>
              </a:rPr>
              <a:t>Screening</a:t>
            </a:r>
          </a:p>
          <a:p>
            <a:pPr algn="ctr"/>
            <a:r>
              <a:rPr lang="en-US" sz="2800" dirty="0">
                <a:solidFill>
                  <a:schemeClr val="bg1"/>
                </a:solidFill>
              </a:rPr>
              <a:t>Check</a:t>
            </a:r>
          </a:p>
          <a:p>
            <a:pPr algn="ctr"/>
            <a:r>
              <a:rPr lang="en-US" sz="2800" dirty="0">
                <a:solidFill>
                  <a:schemeClr val="bg1"/>
                </a:solidFill>
              </a:rPr>
              <a:t>Year </a:t>
            </a:r>
          </a:p>
          <a:p>
            <a:pPr algn="ctr"/>
            <a:r>
              <a:rPr lang="en-US" sz="2800" dirty="0">
                <a:solidFill>
                  <a:schemeClr val="bg1"/>
                </a:solidFill>
              </a:rPr>
              <a:t>1</a:t>
            </a:r>
            <a:endParaRPr lang="en-GB" sz="2800" dirty="0">
              <a:solidFill>
                <a:schemeClr val="bg1"/>
              </a:solidFill>
            </a:endParaRPr>
          </a:p>
        </p:txBody>
      </p:sp>
      <p:sp>
        <p:nvSpPr>
          <p:cNvPr id="13" name="Oval 12">
            <a:extLst>
              <a:ext uri="{FF2B5EF4-FFF2-40B4-BE49-F238E27FC236}">
                <a16:creationId xmlns:a16="http://schemas.microsoft.com/office/drawing/2014/main" id="{A9C2C10B-5BEB-CE18-37BC-DA9465E5BF40}"/>
              </a:ext>
            </a:extLst>
          </p:cNvPr>
          <p:cNvSpPr/>
          <p:nvPr/>
        </p:nvSpPr>
        <p:spPr>
          <a:xfrm>
            <a:off x="890279" y="4701517"/>
            <a:ext cx="629265" cy="535871"/>
          </a:xfrm>
          <a:prstGeom prst="ellipse">
            <a:avLst/>
          </a:prstGeom>
          <a:solidFill>
            <a:srgbClr val="BFE5A5"/>
          </a:solidFill>
          <a:ln>
            <a:solidFill>
              <a:srgbClr val="BFE5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BFE5A5"/>
              </a:highlight>
            </a:endParaRPr>
          </a:p>
        </p:txBody>
      </p:sp>
    </p:spTree>
    <p:extLst>
      <p:ext uri="{BB962C8B-B14F-4D97-AF65-F5344CB8AC3E}">
        <p14:creationId xmlns:p14="http://schemas.microsoft.com/office/powerpoint/2010/main" val="1139147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solidFill>
              <a:srgbClr val="0B6300"/>
            </a:solid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solidFill>
              <a:srgbClr val="0B6300"/>
            </a:solidFill>
          </a:ln>
        </p:spPr>
      </p:pic>
      <p:sp>
        <p:nvSpPr>
          <p:cNvPr id="2" name="TextBox 1">
            <a:extLst>
              <a:ext uri="{FF2B5EF4-FFF2-40B4-BE49-F238E27FC236}">
                <a16:creationId xmlns:a16="http://schemas.microsoft.com/office/drawing/2014/main" id="{302AB875-44B9-6BE5-576E-493F3B20CC41}"/>
              </a:ext>
            </a:extLst>
          </p:cNvPr>
          <p:cNvSpPr txBox="1"/>
          <p:nvPr/>
        </p:nvSpPr>
        <p:spPr>
          <a:xfrm>
            <a:off x="4503174" y="1376516"/>
            <a:ext cx="6351639" cy="4585871"/>
          </a:xfrm>
          <a:prstGeom prst="rect">
            <a:avLst/>
          </a:prstGeom>
          <a:noFill/>
        </p:spPr>
        <p:txBody>
          <a:bodyPr wrap="square" rtlCol="0">
            <a:spAutoFit/>
          </a:bodyPr>
          <a:lstStyle/>
          <a:p>
            <a:r>
              <a:rPr lang="en-US" sz="3200" dirty="0"/>
              <a:t>-It’s part of the National Curriculum</a:t>
            </a:r>
          </a:p>
          <a:p>
            <a:endParaRPr lang="en-US" b="0" i="0" dirty="0">
              <a:solidFill>
                <a:srgbClr val="0B0C0C"/>
              </a:solidFill>
              <a:effectLst/>
              <a:latin typeface="GDS Transport"/>
            </a:endParaRPr>
          </a:p>
          <a:p>
            <a:r>
              <a:rPr lang="en-US" sz="2200" b="0" i="0" dirty="0">
                <a:solidFill>
                  <a:srgbClr val="0B0C0C"/>
                </a:solidFill>
                <a:effectLst/>
                <a:latin typeface="GDS Transport"/>
              </a:rPr>
              <a:t>During year 1, teachers should build on work from the early years foundation stage, making sure that pupils can sound and blend unfamiliar printed words quickly and accurately using the phonic knowledge and skills that they have already learnt. Teachers should also ensure that pupils continue to learn new grapheme-phoneme correspondences and revise and consolidate those learnt earlier. The understanding that the letter(s) on the page represent the sounds in spoken words should underpin pupils’ reading and spelling of all words. </a:t>
            </a:r>
            <a:endParaRPr lang="en-GB" sz="2200" dirty="0"/>
          </a:p>
        </p:txBody>
      </p:sp>
      <p:sp>
        <p:nvSpPr>
          <p:cNvPr id="10" name="Oval 9">
            <a:extLst>
              <a:ext uri="{FF2B5EF4-FFF2-40B4-BE49-F238E27FC236}">
                <a16:creationId xmlns:a16="http://schemas.microsoft.com/office/drawing/2014/main" id="{99DEA920-8E07-02C6-DCB5-B342523A4AF0}"/>
              </a:ext>
            </a:extLst>
          </p:cNvPr>
          <p:cNvSpPr/>
          <p:nvPr/>
        </p:nvSpPr>
        <p:spPr>
          <a:xfrm>
            <a:off x="472380" y="2133237"/>
            <a:ext cx="3308123" cy="3060271"/>
          </a:xfrm>
          <a:prstGeom prst="ellipse">
            <a:avLst/>
          </a:prstGeom>
          <a:solidFill>
            <a:srgbClr val="0B6300"/>
          </a:solidFill>
          <a:ln>
            <a:solidFill>
              <a:srgbClr val="0B6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rgbClr val="0B6300"/>
                  </a:solidFill>
                </a:ln>
                <a:solidFill>
                  <a:srgbClr val="0B6300"/>
                </a:solidFill>
              </a:rPr>
              <a:t>P</a:t>
            </a:r>
            <a:endParaRPr lang="en-GB" dirty="0">
              <a:ln>
                <a:solidFill>
                  <a:srgbClr val="0B6300"/>
                </a:solidFill>
              </a:ln>
              <a:solidFill>
                <a:srgbClr val="0B6300"/>
              </a:solidFill>
            </a:endParaRPr>
          </a:p>
        </p:txBody>
      </p:sp>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1569660"/>
          </a:xfrm>
          <a:prstGeom prst="rect">
            <a:avLst/>
          </a:prstGeom>
          <a:noFill/>
        </p:spPr>
        <p:txBody>
          <a:bodyPr wrap="square" rtlCol="0">
            <a:spAutoFit/>
          </a:bodyPr>
          <a:lstStyle/>
          <a:p>
            <a:pPr algn="ctr"/>
            <a:r>
              <a:rPr lang="en-US" sz="3200" dirty="0">
                <a:solidFill>
                  <a:schemeClr val="bg1"/>
                </a:solidFill>
              </a:rPr>
              <a:t>Why do we teach phonics?</a:t>
            </a:r>
          </a:p>
        </p:txBody>
      </p:sp>
      <p:sp>
        <p:nvSpPr>
          <p:cNvPr id="13" name="Oval 12">
            <a:extLst>
              <a:ext uri="{FF2B5EF4-FFF2-40B4-BE49-F238E27FC236}">
                <a16:creationId xmlns:a16="http://schemas.microsoft.com/office/drawing/2014/main" id="{A9C2C10B-5BEB-CE18-37BC-DA9465E5BF40}"/>
              </a:ext>
            </a:extLst>
          </p:cNvPr>
          <p:cNvSpPr/>
          <p:nvPr/>
        </p:nvSpPr>
        <p:spPr>
          <a:xfrm>
            <a:off x="890279" y="4701517"/>
            <a:ext cx="629265" cy="535871"/>
          </a:xfrm>
          <a:prstGeom prst="ellipse">
            <a:avLst/>
          </a:prstGeom>
          <a:solidFill>
            <a:srgbClr val="BFE5A5"/>
          </a:solidFill>
          <a:ln>
            <a:solidFill>
              <a:srgbClr val="BFE5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BFE5A5"/>
              </a:highlight>
            </a:endParaRPr>
          </a:p>
        </p:txBody>
      </p:sp>
      <p:sp>
        <p:nvSpPr>
          <p:cNvPr id="6" name="TextBox 5">
            <a:extLst>
              <a:ext uri="{FF2B5EF4-FFF2-40B4-BE49-F238E27FC236}">
                <a16:creationId xmlns:a16="http://schemas.microsoft.com/office/drawing/2014/main" id="{77F5B14B-6E8C-43DC-8E9C-121C7AA86380}"/>
              </a:ext>
            </a:extLst>
          </p:cNvPr>
          <p:cNvSpPr txBox="1"/>
          <p:nvPr/>
        </p:nvSpPr>
        <p:spPr>
          <a:xfrm>
            <a:off x="4296697" y="2212258"/>
            <a:ext cx="7089058" cy="369332"/>
          </a:xfrm>
          <a:prstGeom prst="rect">
            <a:avLst/>
          </a:prstGeom>
          <a:noFill/>
        </p:spPr>
        <p:txBody>
          <a:bodyPr wrap="square" rtlCol="0">
            <a:spAutoFit/>
          </a:bodyPr>
          <a:lstStyle/>
          <a:p>
            <a:r>
              <a:rPr lang="en-US" dirty="0"/>
              <a:t>    </a:t>
            </a:r>
            <a:endParaRPr lang="en-GB" dirty="0"/>
          </a:p>
        </p:txBody>
      </p:sp>
    </p:spTree>
    <p:extLst>
      <p:ext uri="{BB962C8B-B14F-4D97-AF65-F5344CB8AC3E}">
        <p14:creationId xmlns:p14="http://schemas.microsoft.com/office/powerpoint/2010/main" val="2412208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2" name="TextBox 1">
            <a:extLst>
              <a:ext uri="{FF2B5EF4-FFF2-40B4-BE49-F238E27FC236}">
                <a16:creationId xmlns:a16="http://schemas.microsoft.com/office/drawing/2014/main" id="{302AB875-44B9-6BE5-576E-493F3B20CC41}"/>
              </a:ext>
            </a:extLst>
          </p:cNvPr>
          <p:cNvSpPr txBox="1"/>
          <p:nvPr/>
        </p:nvSpPr>
        <p:spPr>
          <a:xfrm>
            <a:off x="4503174" y="1376516"/>
            <a:ext cx="6351639" cy="1077218"/>
          </a:xfrm>
          <a:prstGeom prst="rect">
            <a:avLst/>
          </a:prstGeom>
          <a:noFill/>
        </p:spPr>
        <p:txBody>
          <a:bodyPr wrap="square" rtlCol="0">
            <a:spAutoFit/>
          </a:bodyPr>
          <a:lstStyle/>
          <a:p>
            <a:r>
              <a:rPr lang="en-US" sz="3200" dirty="0"/>
              <a:t>-Phonics develop your child’s ability to read and write.</a:t>
            </a:r>
          </a:p>
        </p:txBody>
      </p:sp>
      <p:sp>
        <p:nvSpPr>
          <p:cNvPr id="10" name="Oval 9">
            <a:extLst>
              <a:ext uri="{FF2B5EF4-FFF2-40B4-BE49-F238E27FC236}">
                <a16:creationId xmlns:a16="http://schemas.microsoft.com/office/drawing/2014/main" id="{99DEA920-8E07-02C6-DCB5-B342523A4AF0}"/>
              </a:ext>
            </a:extLst>
          </p:cNvPr>
          <p:cNvSpPr/>
          <p:nvPr/>
        </p:nvSpPr>
        <p:spPr>
          <a:xfrm>
            <a:off x="472380" y="2133237"/>
            <a:ext cx="3308123" cy="3060271"/>
          </a:xfrm>
          <a:prstGeom prst="ellipse">
            <a:avLst/>
          </a:prstGeom>
          <a:solidFill>
            <a:srgbClr val="0B6300"/>
          </a:solidFill>
          <a:ln>
            <a:solidFill>
              <a:srgbClr val="0B6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rgbClr val="0B6300"/>
                  </a:solidFill>
                </a:ln>
                <a:solidFill>
                  <a:srgbClr val="0B6300"/>
                </a:solidFill>
              </a:rPr>
              <a:t>P</a:t>
            </a:r>
            <a:endParaRPr lang="en-GB" dirty="0">
              <a:ln>
                <a:solidFill>
                  <a:srgbClr val="0B6300"/>
                </a:solidFill>
              </a:ln>
              <a:solidFill>
                <a:srgbClr val="0B6300"/>
              </a:solidFill>
            </a:endParaRPr>
          </a:p>
        </p:txBody>
      </p:sp>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1569660"/>
          </a:xfrm>
          <a:prstGeom prst="rect">
            <a:avLst/>
          </a:prstGeom>
          <a:noFill/>
        </p:spPr>
        <p:txBody>
          <a:bodyPr wrap="square" rtlCol="0">
            <a:spAutoFit/>
          </a:bodyPr>
          <a:lstStyle/>
          <a:p>
            <a:pPr algn="ctr"/>
            <a:r>
              <a:rPr lang="en-US" sz="3200" dirty="0">
                <a:solidFill>
                  <a:schemeClr val="bg1"/>
                </a:solidFill>
              </a:rPr>
              <a:t>Why do we teach phonics?</a:t>
            </a:r>
          </a:p>
        </p:txBody>
      </p:sp>
      <p:sp>
        <p:nvSpPr>
          <p:cNvPr id="13" name="Oval 12">
            <a:extLst>
              <a:ext uri="{FF2B5EF4-FFF2-40B4-BE49-F238E27FC236}">
                <a16:creationId xmlns:a16="http://schemas.microsoft.com/office/drawing/2014/main" id="{A9C2C10B-5BEB-CE18-37BC-DA9465E5BF40}"/>
              </a:ext>
            </a:extLst>
          </p:cNvPr>
          <p:cNvSpPr/>
          <p:nvPr/>
        </p:nvSpPr>
        <p:spPr>
          <a:xfrm>
            <a:off x="890279" y="4701517"/>
            <a:ext cx="629265" cy="535871"/>
          </a:xfrm>
          <a:prstGeom prst="ellipse">
            <a:avLst/>
          </a:prstGeom>
          <a:solidFill>
            <a:srgbClr val="BFE5A5"/>
          </a:solidFill>
          <a:ln>
            <a:solidFill>
              <a:srgbClr val="BFE5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BFE5A5"/>
              </a:highlight>
            </a:endParaRPr>
          </a:p>
        </p:txBody>
      </p:sp>
      <p:sp>
        <p:nvSpPr>
          <p:cNvPr id="6" name="TextBox 5">
            <a:extLst>
              <a:ext uri="{FF2B5EF4-FFF2-40B4-BE49-F238E27FC236}">
                <a16:creationId xmlns:a16="http://schemas.microsoft.com/office/drawing/2014/main" id="{77F5B14B-6E8C-43DC-8E9C-121C7AA86380}"/>
              </a:ext>
            </a:extLst>
          </p:cNvPr>
          <p:cNvSpPr txBox="1"/>
          <p:nvPr/>
        </p:nvSpPr>
        <p:spPr>
          <a:xfrm>
            <a:off x="4296697" y="2212258"/>
            <a:ext cx="7089058" cy="369332"/>
          </a:xfrm>
          <a:prstGeom prst="rect">
            <a:avLst/>
          </a:prstGeom>
          <a:noFill/>
        </p:spPr>
        <p:txBody>
          <a:bodyPr wrap="square" rtlCol="0">
            <a:spAutoFit/>
          </a:bodyPr>
          <a:lstStyle/>
          <a:p>
            <a:r>
              <a:rPr lang="en-US" dirty="0"/>
              <a:t>    </a:t>
            </a:r>
            <a:endParaRPr lang="en-GB" dirty="0"/>
          </a:p>
        </p:txBody>
      </p:sp>
      <p:sp>
        <p:nvSpPr>
          <p:cNvPr id="7" name="TextBox 6">
            <a:extLst>
              <a:ext uri="{FF2B5EF4-FFF2-40B4-BE49-F238E27FC236}">
                <a16:creationId xmlns:a16="http://schemas.microsoft.com/office/drawing/2014/main" id="{09994C02-6D3A-A084-6EFF-31815F44265D}"/>
              </a:ext>
            </a:extLst>
          </p:cNvPr>
          <p:cNvSpPr txBox="1"/>
          <p:nvPr/>
        </p:nvSpPr>
        <p:spPr>
          <a:xfrm>
            <a:off x="4513035" y="2932735"/>
            <a:ext cx="5997677" cy="2677656"/>
          </a:xfrm>
          <a:prstGeom prst="rect">
            <a:avLst/>
          </a:prstGeom>
          <a:noFill/>
        </p:spPr>
        <p:txBody>
          <a:bodyPr wrap="square" rtlCol="0">
            <a:spAutoFit/>
          </a:bodyPr>
          <a:lstStyle/>
          <a:p>
            <a:r>
              <a:rPr lang="en-US" sz="2800" dirty="0"/>
              <a:t>Being able to read is vital as your child continues their learning journey. Being a fluent reader means children can access many areas of the curriculum and supports writing skills and development.</a:t>
            </a:r>
            <a:endParaRPr lang="en-GB" sz="2800" dirty="0"/>
          </a:p>
        </p:txBody>
      </p:sp>
    </p:spTree>
    <p:extLst>
      <p:ext uri="{BB962C8B-B14F-4D97-AF65-F5344CB8AC3E}">
        <p14:creationId xmlns:p14="http://schemas.microsoft.com/office/powerpoint/2010/main" val="844887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2" name="TextBox 1">
            <a:extLst>
              <a:ext uri="{FF2B5EF4-FFF2-40B4-BE49-F238E27FC236}">
                <a16:creationId xmlns:a16="http://schemas.microsoft.com/office/drawing/2014/main" id="{302AB875-44B9-6BE5-576E-493F3B20CC41}"/>
              </a:ext>
            </a:extLst>
          </p:cNvPr>
          <p:cNvSpPr txBox="1"/>
          <p:nvPr/>
        </p:nvSpPr>
        <p:spPr>
          <a:xfrm>
            <a:off x="4832123" y="3244334"/>
            <a:ext cx="6351639" cy="830997"/>
          </a:xfrm>
          <a:prstGeom prst="rect">
            <a:avLst/>
          </a:prstGeom>
          <a:noFill/>
        </p:spPr>
        <p:txBody>
          <a:bodyPr wrap="square" rtlCol="0">
            <a:spAutoFit/>
          </a:bodyPr>
          <a:lstStyle/>
          <a:p>
            <a:endParaRPr lang="en-GB" sz="4800" dirty="0"/>
          </a:p>
        </p:txBody>
      </p:sp>
      <p:sp>
        <p:nvSpPr>
          <p:cNvPr id="10" name="Oval 9">
            <a:extLst>
              <a:ext uri="{FF2B5EF4-FFF2-40B4-BE49-F238E27FC236}">
                <a16:creationId xmlns:a16="http://schemas.microsoft.com/office/drawing/2014/main" id="{99DEA920-8E07-02C6-DCB5-B342523A4AF0}"/>
              </a:ext>
            </a:extLst>
          </p:cNvPr>
          <p:cNvSpPr/>
          <p:nvPr/>
        </p:nvSpPr>
        <p:spPr>
          <a:xfrm>
            <a:off x="76273" y="1994611"/>
            <a:ext cx="3308123" cy="3060271"/>
          </a:xfrm>
          <a:prstGeom prst="ellipse">
            <a:avLst/>
          </a:prstGeom>
          <a:solidFill>
            <a:srgbClr val="0B6300"/>
          </a:solidFill>
          <a:ln>
            <a:solidFill>
              <a:srgbClr val="0B63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ln>
                  <a:solidFill>
                    <a:srgbClr val="0B6300"/>
                  </a:solidFill>
                </a:ln>
                <a:solidFill>
                  <a:srgbClr val="0B6300"/>
                </a:solidFill>
              </a:rPr>
              <a:t>P</a:t>
            </a:r>
            <a:endParaRPr lang="en-GB" dirty="0">
              <a:ln>
                <a:solidFill>
                  <a:srgbClr val="0B6300"/>
                </a:solidFill>
              </a:ln>
              <a:solidFill>
                <a:srgbClr val="0B6300"/>
              </a:solidFill>
            </a:endParaRPr>
          </a:p>
        </p:txBody>
      </p:sp>
      <p:sp>
        <p:nvSpPr>
          <p:cNvPr id="12" name="TextBox 11">
            <a:extLst>
              <a:ext uri="{FF2B5EF4-FFF2-40B4-BE49-F238E27FC236}">
                <a16:creationId xmlns:a16="http://schemas.microsoft.com/office/drawing/2014/main" id="{9ACD1F5F-7318-4146-9BC4-4CD0B29829CF}"/>
              </a:ext>
            </a:extLst>
          </p:cNvPr>
          <p:cNvSpPr txBox="1"/>
          <p:nvPr/>
        </p:nvSpPr>
        <p:spPr>
          <a:xfrm>
            <a:off x="609456" y="2207780"/>
            <a:ext cx="2241755" cy="2185214"/>
          </a:xfrm>
          <a:prstGeom prst="rect">
            <a:avLst/>
          </a:prstGeom>
          <a:noFill/>
        </p:spPr>
        <p:txBody>
          <a:bodyPr wrap="square" rtlCol="0">
            <a:spAutoFit/>
          </a:bodyPr>
          <a:lstStyle/>
          <a:p>
            <a:pPr algn="ctr"/>
            <a:endParaRPr lang="en-US" sz="2800" dirty="0">
              <a:solidFill>
                <a:schemeClr val="bg1"/>
              </a:solidFill>
            </a:endParaRPr>
          </a:p>
          <a:p>
            <a:pPr algn="ctr"/>
            <a:r>
              <a:rPr lang="en-US" sz="3600" dirty="0">
                <a:solidFill>
                  <a:schemeClr val="bg1"/>
                </a:solidFill>
              </a:rPr>
              <a:t>The</a:t>
            </a:r>
          </a:p>
          <a:p>
            <a:pPr algn="ctr"/>
            <a:r>
              <a:rPr lang="en-US" sz="3600" dirty="0">
                <a:solidFill>
                  <a:schemeClr val="bg1"/>
                </a:solidFill>
              </a:rPr>
              <a:t>Alphabetic</a:t>
            </a:r>
          </a:p>
          <a:p>
            <a:pPr algn="ctr"/>
            <a:r>
              <a:rPr lang="en-US" sz="3600" dirty="0">
                <a:solidFill>
                  <a:schemeClr val="bg1"/>
                </a:solidFill>
              </a:rPr>
              <a:t>Code</a:t>
            </a:r>
            <a:endParaRPr lang="en-GB" sz="3600" dirty="0">
              <a:solidFill>
                <a:schemeClr val="bg1"/>
              </a:solidFill>
            </a:endParaRPr>
          </a:p>
        </p:txBody>
      </p:sp>
      <p:sp>
        <p:nvSpPr>
          <p:cNvPr id="13" name="Oval 12">
            <a:extLst>
              <a:ext uri="{FF2B5EF4-FFF2-40B4-BE49-F238E27FC236}">
                <a16:creationId xmlns:a16="http://schemas.microsoft.com/office/drawing/2014/main" id="{A9C2C10B-5BEB-CE18-37BC-DA9465E5BF40}"/>
              </a:ext>
            </a:extLst>
          </p:cNvPr>
          <p:cNvSpPr/>
          <p:nvPr/>
        </p:nvSpPr>
        <p:spPr>
          <a:xfrm>
            <a:off x="890279" y="4701517"/>
            <a:ext cx="629265" cy="535871"/>
          </a:xfrm>
          <a:prstGeom prst="ellipse">
            <a:avLst/>
          </a:prstGeom>
          <a:solidFill>
            <a:srgbClr val="BFE5A5"/>
          </a:solidFill>
          <a:ln>
            <a:solidFill>
              <a:srgbClr val="BFE5A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highlight>
                <a:srgbClr val="BFE5A5"/>
              </a:highlight>
            </a:endParaRPr>
          </a:p>
        </p:txBody>
      </p:sp>
      <p:pic>
        <p:nvPicPr>
          <p:cNvPr id="11" name="Picture 10">
            <a:extLst>
              <a:ext uri="{FF2B5EF4-FFF2-40B4-BE49-F238E27FC236}">
                <a16:creationId xmlns:a16="http://schemas.microsoft.com/office/drawing/2014/main" id="{2125D740-9CC3-3EC3-3A50-C3585320E4B3}"/>
              </a:ext>
            </a:extLst>
          </p:cNvPr>
          <p:cNvPicPr>
            <a:picLocks noChangeAspect="1"/>
          </p:cNvPicPr>
          <p:nvPr/>
        </p:nvPicPr>
        <p:blipFill>
          <a:blip r:embed="rId3"/>
          <a:stretch>
            <a:fillRect/>
          </a:stretch>
        </p:blipFill>
        <p:spPr>
          <a:xfrm>
            <a:off x="3450945" y="0"/>
            <a:ext cx="8664782" cy="6858000"/>
          </a:xfrm>
          <a:prstGeom prst="rect">
            <a:avLst/>
          </a:prstGeom>
        </p:spPr>
      </p:pic>
    </p:spTree>
    <p:extLst>
      <p:ext uri="{BB962C8B-B14F-4D97-AF65-F5344CB8AC3E}">
        <p14:creationId xmlns:p14="http://schemas.microsoft.com/office/powerpoint/2010/main" val="3697425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1569660"/>
          </a:xfrm>
          <a:prstGeom prst="rect">
            <a:avLst/>
          </a:prstGeom>
          <a:noFill/>
        </p:spPr>
        <p:txBody>
          <a:bodyPr wrap="square" rtlCol="0">
            <a:spAutoFit/>
          </a:bodyPr>
          <a:lstStyle/>
          <a:p>
            <a:pPr algn="ctr"/>
            <a:r>
              <a:rPr lang="en-US" sz="3200" dirty="0">
                <a:solidFill>
                  <a:schemeClr val="bg1"/>
                </a:solidFill>
              </a:rPr>
              <a:t>Why do we teach phonics?</a:t>
            </a:r>
          </a:p>
        </p:txBody>
      </p:sp>
      <p:sp>
        <p:nvSpPr>
          <p:cNvPr id="6" name="TextBox 5">
            <a:extLst>
              <a:ext uri="{FF2B5EF4-FFF2-40B4-BE49-F238E27FC236}">
                <a16:creationId xmlns:a16="http://schemas.microsoft.com/office/drawing/2014/main" id="{77F5B14B-6E8C-43DC-8E9C-121C7AA86380}"/>
              </a:ext>
            </a:extLst>
          </p:cNvPr>
          <p:cNvSpPr txBox="1"/>
          <p:nvPr/>
        </p:nvSpPr>
        <p:spPr>
          <a:xfrm>
            <a:off x="4296697" y="2212258"/>
            <a:ext cx="7089058" cy="369332"/>
          </a:xfrm>
          <a:prstGeom prst="rect">
            <a:avLst/>
          </a:prstGeom>
          <a:noFill/>
        </p:spPr>
        <p:txBody>
          <a:bodyPr wrap="square" rtlCol="0">
            <a:spAutoFit/>
          </a:bodyPr>
          <a:lstStyle/>
          <a:p>
            <a:r>
              <a:rPr lang="en-US" dirty="0"/>
              <a:t>    </a:t>
            </a:r>
            <a:endParaRPr lang="en-GB" dirty="0"/>
          </a:p>
        </p:txBody>
      </p:sp>
      <p:pic>
        <p:nvPicPr>
          <p:cNvPr id="11" name="Picture 10">
            <a:extLst>
              <a:ext uri="{FF2B5EF4-FFF2-40B4-BE49-F238E27FC236}">
                <a16:creationId xmlns:a16="http://schemas.microsoft.com/office/drawing/2014/main" id="{C7B1F7C0-F257-1F18-168A-98D7C2E3E759}"/>
              </a:ext>
            </a:extLst>
          </p:cNvPr>
          <p:cNvPicPr>
            <a:picLocks noChangeAspect="1"/>
          </p:cNvPicPr>
          <p:nvPr/>
        </p:nvPicPr>
        <p:blipFill>
          <a:blip r:embed="rId3"/>
          <a:stretch>
            <a:fillRect/>
          </a:stretch>
        </p:blipFill>
        <p:spPr>
          <a:xfrm>
            <a:off x="1603521" y="1510179"/>
            <a:ext cx="9138972" cy="4752266"/>
          </a:xfrm>
          <a:prstGeom prst="rect">
            <a:avLst/>
          </a:prstGeom>
        </p:spPr>
      </p:pic>
    </p:spTree>
    <p:extLst>
      <p:ext uri="{BB962C8B-B14F-4D97-AF65-F5344CB8AC3E}">
        <p14:creationId xmlns:p14="http://schemas.microsoft.com/office/powerpoint/2010/main" val="1975655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6" name="TextBox 5">
            <a:extLst>
              <a:ext uri="{FF2B5EF4-FFF2-40B4-BE49-F238E27FC236}">
                <a16:creationId xmlns:a16="http://schemas.microsoft.com/office/drawing/2014/main" id="{77F5B14B-6E8C-43DC-8E9C-121C7AA86380}"/>
              </a:ext>
            </a:extLst>
          </p:cNvPr>
          <p:cNvSpPr txBox="1"/>
          <p:nvPr/>
        </p:nvSpPr>
        <p:spPr>
          <a:xfrm>
            <a:off x="993058" y="1873770"/>
            <a:ext cx="10623754" cy="4247317"/>
          </a:xfrm>
          <a:prstGeom prst="rect">
            <a:avLst/>
          </a:prstGeom>
          <a:noFill/>
        </p:spPr>
        <p:txBody>
          <a:bodyPr wrap="square" rtlCol="0">
            <a:spAutoFit/>
          </a:bodyPr>
          <a:lstStyle/>
          <a:p>
            <a:pPr algn="ctr"/>
            <a:r>
              <a:rPr lang="en-US" sz="2400" dirty="0"/>
              <a:t>    </a:t>
            </a:r>
            <a:r>
              <a:rPr lang="en-US" sz="2800" dirty="0"/>
              <a:t>The Phonics Screening Check (PSC)</a:t>
            </a:r>
          </a:p>
          <a:p>
            <a:pPr algn="ctr"/>
            <a:endParaRPr lang="en-US" sz="2800" dirty="0"/>
          </a:p>
          <a:p>
            <a:pPr algn="ctr"/>
            <a:r>
              <a:rPr lang="en-US" sz="2800" dirty="0"/>
              <a:t>The phonics screening check is designed to confirm whether pupils have learnt phonic decoding to an appropriate standard. It will identify pupils who need extra help to improve their decoding skills. The check consists of 20 real words and 20 pseudo-words that pupils read aloud.</a:t>
            </a:r>
          </a:p>
          <a:p>
            <a:pPr algn="ctr"/>
            <a:endParaRPr lang="en-US" sz="2800" dirty="0"/>
          </a:p>
          <a:p>
            <a:pPr algn="ctr"/>
            <a:r>
              <a:rPr lang="en-US" sz="2800" dirty="0"/>
              <a:t>When will the check be completed?</a:t>
            </a:r>
          </a:p>
          <a:p>
            <a:pPr algn="ctr"/>
            <a:r>
              <a:rPr lang="en-US" sz="2800" b="1" dirty="0"/>
              <a:t>Monday 8</a:t>
            </a:r>
            <a:r>
              <a:rPr lang="en-US" sz="2800" b="1" baseline="30000" dirty="0"/>
              <a:t>th</a:t>
            </a:r>
            <a:r>
              <a:rPr lang="en-US" sz="2800" b="1" dirty="0"/>
              <a:t> June – Friday 12</a:t>
            </a:r>
            <a:r>
              <a:rPr lang="en-US" sz="2800" b="1" baseline="30000" dirty="0"/>
              <a:t>th</a:t>
            </a:r>
            <a:r>
              <a:rPr lang="en-US" sz="2800" b="1" dirty="0"/>
              <a:t> June</a:t>
            </a:r>
            <a:endParaRPr lang="en-US" sz="2400" dirty="0"/>
          </a:p>
          <a:p>
            <a:endParaRPr lang="en-GB" dirty="0"/>
          </a:p>
        </p:txBody>
      </p:sp>
    </p:spTree>
    <p:extLst>
      <p:ext uri="{BB962C8B-B14F-4D97-AF65-F5344CB8AC3E}">
        <p14:creationId xmlns:p14="http://schemas.microsoft.com/office/powerpoint/2010/main" val="1200801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898688"/>
          </a:xfrm>
          <a:noFill/>
        </p:spPr>
        <p:txBody>
          <a:bodyPr>
            <a:normAutofit/>
          </a:bodyPr>
          <a:lstStyle/>
          <a:p>
            <a:pPr algn="ctr"/>
            <a:r>
              <a:rPr lang="en-US" sz="2800" dirty="0"/>
              <a:t>When will I get feedback about my child’s check?</a:t>
            </a:r>
          </a:p>
          <a:p>
            <a:pPr algn="l"/>
            <a:r>
              <a:rPr lang="en-US" sz="2800" dirty="0"/>
              <a:t>You will receive the score that your child achieved with their end of year school report. The “standard” mark has historically been 32 out of 40.</a:t>
            </a:r>
          </a:p>
          <a:p>
            <a:pPr algn="l"/>
            <a:endParaRPr lang="en-US" sz="2800" dirty="0"/>
          </a:p>
          <a:p>
            <a:r>
              <a:rPr lang="en-US" sz="2800" dirty="0"/>
              <a:t>What if my child doesn’t meet the standard?</a:t>
            </a:r>
          </a:p>
          <a:p>
            <a:r>
              <a:rPr lang="en-US" sz="2800" dirty="0"/>
              <a:t>You will have been informed at parents evening how your child is performing towards the check. If they don’t reach the standard they will have further added phonics intervention in Year 2. They will re-take the check in June of Year 2 and most children will pass at this point. </a:t>
            </a: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6" name="TextBox 5">
            <a:extLst>
              <a:ext uri="{FF2B5EF4-FFF2-40B4-BE49-F238E27FC236}">
                <a16:creationId xmlns:a16="http://schemas.microsoft.com/office/drawing/2014/main" id="{77F5B14B-6E8C-43DC-8E9C-121C7AA86380}"/>
              </a:ext>
            </a:extLst>
          </p:cNvPr>
          <p:cNvSpPr txBox="1"/>
          <p:nvPr/>
        </p:nvSpPr>
        <p:spPr>
          <a:xfrm>
            <a:off x="1789471" y="1545793"/>
            <a:ext cx="7089058" cy="369332"/>
          </a:xfrm>
          <a:prstGeom prst="rect">
            <a:avLst/>
          </a:prstGeom>
          <a:noFill/>
        </p:spPr>
        <p:txBody>
          <a:bodyPr wrap="square" rtlCol="0">
            <a:spAutoFit/>
          </a:bodyPr>
          <a:lstStyle/>
          <a:p>
            <a:r>
              <a:rPr lang="en-US" dirty="0"/>
              <a:t>    </a:t>
            </a:r>
            <a:endParaRPr lang="en-GB" dirty="0"/>
          </a:p>
        </p:txBody>
      </p:sp>
    </p:spTree>
    <p:extLst>
      <p:ext uri="{BB962C8B-B14F-4D97-AF65-F5344CB8AC3E}">
        <p14:creationId xmlns:p14="http://schemas.microsoft.com/office/powerpoint/2010/main" val="1428774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564B45C-FBEE-952A-1FC8-FE4973147D39}"/>
              </a:ext>
            </a:extLst>
          </p:cNvPr>
          <p:cNvSpPr>
            <a:spLocks noGrp="1"/>
          </p:cNvSpPr>
          <p:nvPr>
            <p:ph type="subTitle" idx="1"/>
          </p:nvPr>
        </p:nvSpPr>
        <p:spPr>
          <a:xfrm>
            <a:off x="1524000" y="1509607"/>
            <a:ext cx="9144000" cy="4307533"/>
          </a:xfrm>
          <a:noFill/>
        </p:spPr>
        <p:txBody>
          <a:bodyPr/>
          <a:lstStyle/>
          <a:p>
            <a:endParaRPr lang="en-GB" sz="4400" b="1" dirty="0">
              <a:solidFill>
                <a:srgbClr val="000000"/>
              </a:solidFill>
              <a:latin typeface="Amatic SC" panose="00000500000000000000" pitchFamily="2" charset="-79"/>
              <a:ea typeface="Arial" panose="020B0604020202020204" pitchFamily="34" charset="0"/>
            </a:endParaRPr>
          </a:p>
          <a:p>
            <a:endParaRPr lang="en-GB" sz="4400" b="1" dirty="0">
              <a:solidFill>
                <a:srgbClr val="000000"/>
              </a:solidFill>
              <a:effectLst/>
              <a:latin typeface="Amatic SC" panose="00000500000000000000" pitchFamily="2" charset="-79"/>
              <a:ea typeface="Arial" panose="020B0604020202020204" pitchFamily="34" charset="0"/>
            </a:endParaRPr>
          </a:p>
          <a:p>
            <a:endParaRPr lang="en-GB" sz="4400" dirty="0">
              <a:solidFill>
                <a:srgbClr val="000000"/>
              </a:solidFill>
              <a:effectLst/>
              <a:latin typeface="Arial" panose="020B0604020202020204" pitchFamily="34" charset="0"/>
              <a:ea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6C36C9FE-9E68-F769-3E7B-5B0224D17BF3}"/>
              </a:ext>
            </a:extLst>
          </p:cNvPr>
          <p:cNvSpPr/>
          <p:nvPr/>
        </p:nvSpPr>
        <p:spPr>
          <a:xfrm>
            <a:off x="1204912" y="0"/>
            <a:ext cx="10987088" cy="449705"/>
          </a:xfrm>
          <a:prstGeom prst="rect">
            <a:avLst/>
          </a:prstGeom>
          <a:solidFill>
            <a:srgbClr val="4E8618"/>
          </a:solidFill>
          <a:ln w="12700" cap="flat" cmpd="sng" algn="ctr">
            <a:noFill/>
            <a:prstDash val="solid"/>
            <a:miter lim="800000"/>
          </a:ln>
          <a:effectLst/>
        </p:spPr>
        <p:txBody>
          <a:bodyPr rot="0" spcFirstLastPara="0" vert="horz" wrap="square" lIns="90000" tIns="45720" rIns="91440" bIns="45720" numCol="1" spcCol="0" rtlCol="0" fromWordArt="0" anchor="ctr" anchorCtr="0" forceAA="0" compatLnSpc="1">
            <a:prstTxWarp prst="textNoShape">
              <a:avLst/>
            </a:prstTxWarp>
            <a:noAutofit/>
          </a:bodyPr>
          <a:lstStyle/>
          <a:p>
            <a:endParaRPr lang="en-GB"/>
          </a:p>
        </p:txBody>
      </p:sp>
      <p:sp>
        <p:nvSpPr>
          <p:cNvPr id="8" name="Title 7">
            <a:extLst>
              <a:ext uri="{FF2B5EF4-FFF2-40B4-BE49-F238E27FC236}">
                <a16:creationId xmlns:a16="http://schemas.microsoft.com/office/drawing/2014/main" id="{C9C473F3-29A5-180F-095A-A9EF451392DF}"/>
              </a:ext>
            </a:extLst>
          </p:cNvPr>
          <p:cNvSpPr>
            <a:spLocks noGrp="1"/>
          </p:cNvSpPr>
          <p:nvPr>
            <p:ph type="ctrTitle"/>
          </p:nvPr>
        </p:nvSpPr>
        <p:spPr>
          <a:xfrm>
            <a:off x="-1" y="449705"/>
            <a:ext cx="12192001" cy="614597"/>
          </a:xfrm>
          <a:prstGeom prst="rect">
            <a:avLst/>
          </a:prstGeom>
          <a:solidFill>
            <a:srgbClr val="F1A81F"/>
          </a:solidFill>
          <a:ln w="12700" cap="flat" cmpd="sng" algn="ctr">
            <a:no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55245" indent="-6350" algn="ctr">
              <a:lnSpc>
                <a:spcPct val="110000"/>
              </a:lnSpc>
            </a:pPr>
            <a:r>
              <a:rPr lang="en-GB" sz="1100" b="1">
                <a:solidFill>
                  <a:srgbClr val="FFFFFF"/>
                </a:solidFill>
                <a:effectLst/>
                <a:latin typeface="Calibri Light" panose="020F0302020204030204" pitchFamily="34" charset="0"/>
                <a:ea typeface="Arial" panose="020B0604020202020204" pitchFamily="34" charset="0"/>
              </a:rPr>
              <a:t> </a:t>
            </a:r>
            <a:endParaRPr lang="en-GB" sz="900" b="1">
              <a:solidFill>
                <a:srgbClr val="213212"/>
              </a:solidFill>
              <a:effectLst/>
              <a:latin typeface="Calibri Light" panose="020F0302020204030204" pitchFamily="34" charset="0"/>
              <a:ea typeface="Arial" panose="020B0604020202020204" pitchFamily="34" charset="0"/>
            </a:endParaRPr>
          </a:p>
        </p:txBody>
      </p:sp>
      <p:pic>
        <p:nvPicPr>
          <p:cNvPr id="4" name="Picture 3" descr="Highfield Primary School">
            <a:extLst>
              <a:ext uri="{FF2B5EF4-FFF2-40B4-BE49-F238E27FC236}">
                <a16:creationId xmlns:a16="http://schemas.microsoft.com/office/drawing/2014/main" id="{69CECDB4-8F55-FAE1-49D2-945BF557FF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 y="4400"/>
            <a:ext cx="1603522" cy="1869370"/>
          </a:xfrm>
          <a:prstGeom prst="rect">
            <a:avLst/>
          </a:prstGeom>
          <a:noFill/>
          <a:ln>
            <a:noFill/>
          </a:ln>
        </p:spPr>
      </p:pic>
      <p:sp>
        <p:nvSpPr>
          <p:cNvPr id="12" name="TextBox 11">
            <a:extLst>
              <a:ext uri="{FF2B5EF4-FFF2-40B4-BE49-F238E27FC236}">
                <a16:creationId xmlns:a16="http://schemas.microsoft.com/office/drawing/2014/main" id="{9ACD1F5F-7318-4146-9BC4-4CD0B29829CF}"/>
              </a:ext>
            </a:extLst>
          </p:cNvPr>
          <p:cNvSpPr txBox="1"/>
          <p:nvPr/>
        </p:nvSpPr>
        <p:spPr>
          <a:xfrm>
            <a:off x="1204912" y="2701903"/>
            <a:ext cx="1852920" cy="1569660"/>
          </a:xfrm>
          <a:prstGeom prst="rect">
            <a:avLst/>
          </a:prstGeom>
          <a:noFill/>
        </p:spPr>
        <p:txBody>
          <a:bodyPr wrap="square" rtlCol="0">
            <a:spAutoFit/>
          </a:bodyPr>
          <a:lstStyle/>
          <a:p>
            <a:pPr algn="ctr"/>
            <a:r>
              <a:rPr lang="en-US" sz="3200" dirty="0">
                <a:solidFill>
                  <a:schemeClr val="bg1"/>
                </a:solidFill>
              </a:rPr>
              <a:t>Why do we teach phonics?</a:t>
            </a:r>
          </a:p>
        </p:txBody>
      </p:sp>
      <p:sp>
        <p:nvSpPr>
          <p:cNvPr id="6" name="TextBox 5">
            <a:extLst>
              <a:ext uri="{FF2B5EF4-FFF2-40B4-BE49-F238E27FC236}">
                <a16:creationId xmlns:a16="http://schemas.microsoft.com/office/drawing/2014/main" id="{77F5B14B-6E8C-43DC-8E9C-121C7AA86380}"/>
              </a:ext>
            </a:extLst>
          </p:cNvPr>
          <p:cNvSpPr txBox="1"/>
          <p:nvPr/>
        </p:nvSpPr>
        <p:spPr>
          <a:xfrm>
            <a:off x="4296697" y="2212258"/>
            <a:ext cx="7089058" cy="369332"/>
          </a:xfrm>
          <a:prstGeom prst="rect">
            <a:avLst/>
          </a:prstGeom>
          <a:noFill/>
        </p:spPr>
        <p:txBody>
          <a:bodyPr wrap="square" rtlCol="0">
            <a:spAutoFit/>
          </a:bodyPr>
          <a:lstStyle/>
          <a:p>
            <a:r>
              <a:rPr lang="en-US" dirty="0"/>
              <a:t>    </a:t>
            </a:r>
            <a:endParaRPr lang="en-GB" dirty="0"/>
          </a:p>
        </p:txBody>
      </p:sp>
      <p:sp>
        <p:nvSpPr>
          <p:cNvPr id="2" name="TextBox 1">
            <a:extLst>
              <a:ext uri="{FF2B5EF4-FFF2-40B4-BE49-F238E27FC236}">
                <a16:creationId xmlns:a16="http://schemas.microsoft.com/office/drawing/2014/main" id="{D562084C-C616-8C0D-43DF-CAC6C6433A35}"/>
              </a:ext>
            </a:extLst>
          </p:cNvPr>
          <p:cNvSpPr txBox="1"/>
          <p:nvPr/>
        </p:nvSpPr>
        <p:spPr>
          <a:xfrm>
            <a:off x="776748" y="2379406"/>
            <a:ext cx="10038736" cy="2677656"/>
          </a:xfrm>
          <a:prstGeom prst="rect">
            <a:avLst/>
          </a:prstGeom>
          <a:noFill/>
        </p:spPr>
        <p:txBody>
          <a:bodyPr wrap="square" rtlCol="0">
            <a:spAutoFit/>
          </a:bodyPr>
          <a:lstStyle/>
          <a:p>
            <a:r>
              <a:rPr lang="en-US" sz="2800" dirty="0"/>
              <a:t>The phonics check paper is split into 2 sections. </a:t>
            </a:r>
          </a:p>
          <a:p>
            <a:endParaRPr lang="en-US" sz="2800" dirty="0"/>
          </a:p>
          <a:p>
            <a:pPr algn="ctr"/>
            <a:r>
              <a:rPr lang="en-US" sz="2800" dirty="0"/>
              <a:t>Section 1 – less challenging -  simple word structures – </a:t>
            </a:r>
          </a:p>
          <a:p>
            <a:pPr algn="ctr"/>
            <a:r>
              <a:rPr lang="en-US" sz="2800" dirty="0"/>
              <a:t> 20 words – 12 alien words and 8 real words</a:t>
            </a:r>
          </a:p>
          <a:p>
            <a:pPr algn="ctr"/>
            <a:r>
              <a:rPr lang="en-US" sz="2800" dirty="0"/>
              <a:t>Section 2 – more challenging – more complex word structures –</a:t>
            </a:r>
          </a:p>
          <a:p>
            <a:pPr algn="ctr"/>
            <a:r>
              <a:rPr lang="en-US" sz="2800" dirty="0"/>
              <a:t> 20 words – 8 alien words and 12 real words</a:t>
            </a:r>
            <a:endParaRPr lang="en-GB" sz="2800" dirty="0"/>
          </a:p>
        </p:txBody>
      </p:sp>
    </p:spTree>
    <p:extLst>
      <p:ext uri="{BB962C8B-B14F-4D97-AF65-F5344CB8AC3E}">
        <p14:creationId xmlns:p14="http://schemas.microsoft.com/office/powerpoint/2010/main" val="30392773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2419</TotalTime>
  <Words>902</Words>
  <Application>Microsoft Office PowerPoint</Application>
  <PresentationFormat>Widescreen</PresentationFormat>
  <Paragraphs>141</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Amatic SC</vt:lpstr>
      <vt:lpstr>Arial</vt:lpstr>
      <vt:lpstr>Calibri</vt:lpstr>
      <vt:lpstr>Calibri Light</vt:lpstr>
      <vt:lpstr>GDS Transport</vt:lpstr>
      <vt:lpstr>Office Theme</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Rachel. Busch</dc:creator>
  <cp:lastModifiedBy>Rachel. Busch</cp:lastModifiedBy>
  <cp:revision>12</cp:revision>
  <dcterms:created xsi:type="dcterms:W3CDTF">2023-09-25T16:34:36Z</dcterms:created>
  <dcterms:modified xsi:type="dcterms:W3CDTF">2026-04-19T09:33:35Z</dcterms:modified>
</cp:coreProperties>
</file>